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72"/>
  </p:handoutMasterIdLst>
  <p:sldIdLst>
    <p:sldId id="256" r:id="rId3"/>
    <p:sldId id="394" r:id="rId4"/>
    <p:sldId id="642" r:id="rId6"/>
    <p:sldId id="644" r:id="rId7"/>
    <p:sldId id="717" r:id="rId8"/>
    <p:sldId id="718" r:id="rId9"/>
    <p:sldId id="719" r:id="rId10"/>
    <p:sldId id="720" r:id="rId11"/>
    <p:sldId id="721" r:id="rId12"/>
    <p:sldId id="722" r:id="rId13"/>
    <p:sldId id="723" r:id="rId14"/>
    <p:sldId id="724" r:id="rId15"/>
    <p:sldId id="725" r:id="rId16"/>
    <p:sldId id="726" r:id="rId17"/>
    <p:sldId id="727" r:id="rId18"/>
    <p:sldId id="729" r:id="rId19"/>
    <p:sldId id="730" r:id="rId20"/>
    <p:sldId id="731" r:id="rId21"/>
    <p:sldId id="732" r:id="rId22"/>
    <p:sldId id="733" r:id="rId23"/>
    <p:sldId id="734" r:id="rId24"/>
    <p:sldId id="735" r:id="rId25"/>
    <p:sldId id="736" r:id="rId26"/>
    <p:sldId id="739" r:id="rId27"/>
    <p:sldId id="740" r:id="rId28"/>
    <p:sldId id="737" r:id="rId29"/>
    <p:sldId id="741" r:id="rId30"/>
    <p:sldId id="742" r:id="rId31"/>
    <p:sldId id="748" r:id="rId32"/>
    <p:sldId id="749" r:id="rId33"/>
    <p:sldId id="750" r:id="rId34"/>
    <p:sldId id="784" r:id="rId35"/>
    <p:sldId id="783" r:id="rId36"/>
    <p:sldId id="785" r:id="rId37"/>
    <p:sldId id="751" r:id="rId38"/>
    <p:sldId id="752" r:id="rId39"/>
    <p:sldId id="753" r:id="rId40"/>
    <p:sldId id="754" r:id="rId41"/>
    <p:sldId id="755" r:id="rId42"/>
    <p:sldId id="756" r:id="rId43"/>
    <p:sldId id="757" r:id="rId44"/>
    <p:sldId id="762" r:id="rId45"/>
    <p:sldId id="764" r:id="rId46"/>
    <p:sldId id="766" r:id="rId47"/>
    <p:sldId id="786" r:id="rId48"/>
    <p:sldId id="787" r:id="rId49"/>
    <p:sldId id="788" r:id="rId50"/>
    <p:sldId id="790" r:id="rId51"/>
    <p:sldId id="767" r:id="rId52"/>
    <p:sldId id="791" r:id="rId53"/>
    <p:sldId id="775" r:id="rId54"/>
    <p:sldId id="792" r:id="rId55"/>
    <p:sldId id="794" r:id="rId56"/>
    <p:sldId id="795" r:id="rId57"/>
    <p:sldId id="796" r:id="rId58"/>
    <p:sldId id="797" r:id="rId59"/>
    <p:sldId id="758" r:id="rId60"/>
    <p:sldId id="793" r:id="rId61"/>
    <p:sldId id="798" r:id="rId62"/>
    <p:sldId id="799" r:id="rId63"/>
    <p:sldId id="769" r:id="rId64"/>
    <p:sldId id="770" r:id="rId65"/>
    <p:sldId id="771" r:id="rId66"/>
    <p:sldId id="587" r:id="rId67"/>
    <p:sldId id="800" r:id="rId68"/>
    <p:sldId id="746" r:id="rId69"/>
    <p:sldId id="747" r:id="rId70"/>
    <p:sldId id="801"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7B0FF"/>
    <a:srgbClr val="7AC77C"/>
    <a:srgbClr val="0BAEFF"/>
    <a:srgbClr val="D8AE87"/>
    <a:srgbClr val="D860D7"/>
    <a:srgbClr val="D7B087"/>
    <a:srgbClr val="8B8B8A"/>
    <a:srgbClr val="00B0FF"/>
    <a:srgbClr val="D75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kumimoji="1" lang="en-US" altLang="zh-CN">
                <a:sym typeface="+mn-ea"/>
              </a:rPr>
              <a:t>1</a:t>
            </a:r>
            <a:r>
              <a:rPr kumimoji="1" lang="zh-CN" altLang="en-US">
                <a:ea typeface="宋体" charset="0"/>
                <a:sym typeface="+mn-ea"/>
              </a:rPr>
              <a:t>、对于互联网，域名是访问的第一跳，而这一跳很多时候会“失足”（尤其是移动端网络），导致访问错误内容、失败连接等，让用户在互联网上畅游的爽快瞬间消失；</a:t>
            </a:r>
            <a:r>
              <a:rPr kumimoji="1" lang="en-US" altLang="zh-CN">
                <a:ea typeface="宋体" charset="0"/>
                <a:sym typeface="+mn-ea"/>
              </a:rPr>
              <a:t>2</a:t>
            </a:r>
            <a:r>
              <a:rPr kumimoji="1" lang="zh-CN" altLang="en-US">
                <a:ea typeface="宋体" charset="0"/>
                <a:sym typeface="+mn-ea"/>
              </a:rPr>
              <a:t>、域名缓存、劫持、跨网</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整体架构包含RZone、GZone和CZone。其中GZone部署的是无法拆分的数据和业务，GZone的数据和业务被RZone依赖，GZone全局只部署一份，而RZone部署的是可拆分的业务和对应的数据。每个RZone内的数据分片如图所示有五副本，实现三地五中心部署，每个分片内只有一个可写入的主副本，其余副本按照Paxos协议做数据强一致。每个RZone内实现业务单元封闭，独立完成自己的所有业务。而CZone的出现是因为GZone全局只有一份，不同城市的RZone可能依赖GZone服务和数据的时候需要远距离调用，延迟比较大，所以在每个城市部署一个CZone作为GZone的只读副本，为本城市的RZone提供服务。</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行业常见的分布式架构主要包含，单活架构、双活架构和冷备架构。从容灾能力角度来看，双活架构和冷备架构均能做到应用级跨机房容灾，但是数据库因为使用了异步复制的技术，无法做到机房级RPO=0的容灾。</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t>万物皆会炸</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ea typeface="宋体" charset="0"/>
                <a:sym typeface="+mn-ea"/>
              </a:rPr>
              <a:t>1</a:t>
            </a:r>
            <a:r>
              <a:rPr lang="zh-CN" altLang="en-US">
                <a:ea typeface="宋体" charset="0"/>
                <a:sym typeface="+mn-ea"/>
              </a:rPr>
              <a:t>、记录是随机的、每条记录引来有基本相同的数量请求；</a:t>
            </a:r>
            <a:r>
              <a:rPr lang="en-US" altLang="zh-CN">
                <a:ea typeface="宋体" charset="0"/>
                <a:sym typeface="+mn-ea"/>
              </a:rPr>
              <a:t>2</a:t>
            </a:r>
            <a:r>
              <a:rPr lang="zh-CN" altLang="en-US">
                <a:ea typeface="宋体" charset="0"/>
                <a:sym typeface="+mn-ea"/>
              </a:rPr>
              <a:t>、</a:t>
            </a:r>
            <a:r>
              <a:rPr lang="en-US" altLang="zh-CN">
                <a:ea typeface="宋体" charset="0"/>
                <a:sym typeface="+mn-ea"/>
              </a:rPr>
              <a:t>SRV</a:t>
            </a:r>
            <a:r>
              <a:rPr lang="zh-CN" altLang="en-US">
                <a:ea typeface="宋体" charset="0"/>
                <a:sym typeface="+mn-ea"/>
              </a:rPr>
              <a:t>记录权重（</a:t>
            </a:r>
            <a:r>
              <a:rPr lang="en-US" altLang="zh-CN">
                <a:ea typeface="宋体" charset="0"/>
                <a:sym typeface="+mn-ea"/>
              </a:rPr>
              <a:t>HTTP</a:t>
            </a:r>
            <a:r>
              <a:rPr lang="zh-CN" altLang="en-US">
                <a:ea typeface="宋体" charset="0"/>
                <a:sym typeface="+mn-ea"/>
              </a:rPr>
              <a:t>不支持）；</a:t>
            </a:r>
            <a:r>
              <a:rPr lang="en-US" altLang="zh-CN">
                <a:ea typeface="宋体" charset="0"/>
                <a:sym typeface="+mn-ea"/>
              </a:rPr>
              <a:t>3</a:t>
            </a:r>
            <a:r>
              <a:rPr lang="zh-CN" altLang="en-US">
                <a:ea typeface="宋体" charset="0"/>
                <a:sym typeface="+mn-ea"/>
              </a:rPr>
              <a:t>、一般是维护物理位置对应的对照表，按照</a:t>
            </a:r>
            <a:r>
              <a:rPr lang="en-US" altLang="zh-CN">
                <a:ea typeface="宋体" charset="0"/>
                <a:sym typeface="+mn-ea"/>
              </a:rPr>
              <a:t>”</a:t>
            </a:r>
            <a:r>
              <a:rPr lang="zh-CN" altLang="en-US">
                <a:ea typeface="宋体" charset="0"/>
                <a:sym typeface="+mn-ea"/>
              </a:rPr>
              <a:t>最近</a:t>
            </a:r>
            <a:r>
              <a:rPr lang="en-US" altLang="zh-CN">
                <a:ea typeface="宋体" charset="0"/>
                <a:sym typeface="+mn-ea"/>
              </a:rPr>
              <a:t>“</a:t>
            </a:r>
            <a:r>
              <a:rPr lang="zh-CN" altLang="en-US">
                <a:ea typeface="宋体" charset="0"/>
                <a:sym typeface="+mn-ea"/>
              </a:rPr>
              <a:t>原来回复；</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微信分布在全球四地的数据中心，可知用户小王有两个朋友：Mary、Kate，分别在不同的区域下（数据中心），所以他们要看到彼此朋友圈的内容时，必须等到相关的数据在不同数据中心间的副本同步到用户所在的IDC完成之后才能看到。</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微信分布在全球四地的数据中心，可知用户小王有两个朋友：Mary、Kate，分别在不同的区域下（数据中心），所以他们要看到彼此朋友圈的内容时，必须等到相关的数据在不同数据中心间的副本同步到用户所在的IDC完成之后才能看到。</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微信分布在全球四地的数据中心，可知用户小王有两个朋友：Mary、Kate，分别在不同的区域下（数据中心），所以他们要看到彼此朋友圈的内容时，必须等到相关的数据在不同数据中心间的副本同步到用户所在的IDC完成之后才能看到。</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微信分布在全球四地的数据中心，可知用户小王有两个朋友：Mary、Kate，分别在不同的区域下（数据中心），所以他们要看到彼此朋友圈的内容时，必须等到相关的数据在不同数据中心间的副本同步到用户所在的IDC完成之后才能看到。</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微信分布在全球四地的数据中心，可知用户小王有两个朋友：Mary、Kate，分别在不同的区域下（数据中心），所以他们要看到彼此朋友圈的内容时，必须等到相关的数据在不同数据中心间的副本同步到用户所在的IDC完成之后才能看到。</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如果异常情况下，A中心宕机了，B中心请求session数据失败，此时就只能登录失败，让用户重新在B中心登录，生成新的session数据。</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a:xfrm>
            <a:off x="2156058" y="12712700"/>
            <a:ext cx="5006744" cy="730250"/>
          </a:xfrm>
        </p:spPr>
        <p:txBody>
          <a:bodyPr/>
          <a:lstStyle/>
          <a:p>
            <a:fld id="{4C36F48E-3770-7242-94E3-72AFF4F52DE4}" type="datetimeFigureOut">
              <a:rPr kumimoji="1" lang="zh-CN" altLang="en-US" smtClean="0"/>
            </a:fld>
            <a:endParaRPr kumimoji="1" lang="zh-CN" altLang="en-US"/>
          </a:p>
        </p:txBody>
      </p:sp>
      <p:sp>
        <p:nvSpPr>
          <p:cNvPr id="5" name="页脚占位符 4"/>
          <p:cNvSpPr>
            <a:spLocks noGrp="1"/>
          </p:cNvSpPr>
          <p:nvPr>
            <p:ph type="ftr" sz="quarter" idx="11"/>
          </p:nvPr>
        </p:nvSpPr>
        <p:spPr>
          <a:xfrm>
            <a:off x="9517200" y="12712700"/>
            <a:ext cx="6789600" cy="730250"/>
          </a:xfrm>
        </p:spPr>
        <p:txBody>
          <a:bodyPr/>
          <a:lstStyle/>
          <a:p>
            <a:endParaRPr kumimoji="1" lang="zh-CN" altLang="en-US"/>
          </a:p>
        </p:txBody>
      </p:sp>
      <p:sp>
        <p:nvSpPr>
          <p:cNvPr id="6" name="幻灯片编号占位符 5"/>
          <p:cNvSpPr>
            <a:spLocks noGrp="1"/>
          </p:cNvSpPr>
          <p:nvPr>
            <p:ph type="sldNum" sz="quarter" idx="12"/>
          </p:nvPr>
        </p:nvSpPr>
        <p:spPr/>
        <p:txBody>
          <a:bodyPr/>
          <a:lstStyle/>
          <a:p>
            <a:fld id="{2A652BE4-5229-7541-8DCE-DF7E809A6E80}" type="slidenum">
              <a:rPr kumimoji="1" lang="zh-CN" altLang="en-US" smtClean="0"/>
            </a:fld>
            <a:endParaRPr kumimoji="1"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26.jpeg"/><Relationship Id="rId1"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11</a:t>
            </a:r>
            <a:r>
              <a:rPr kumimoji="1" lang="zh-CN" altLang="en-US"/>
              <a:t>课</a:t>
            </a:r>
            <a:endParaRPr kumimoji="1" lang="en-US" altLang="zh-CN"/>
          </a:p>
          <a:p>
            <a:r>
              <a:rPr kumimoji="1" lang="en-US" altLang="zh-CN"/>
              <a:t>DNS &amp; CDN &amp; </a:t>
            </a:r>
            <a:r>
              <a:rPr kumimoji="1" lang="zh-CN"/>
              <a:t>多活架构</a:t>
            </a:r>
            <a:endParaRPr kumimoji="1" 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 </a:t>
            </a:r>
            <a:r>
              <a:rPr kumimoji="1" lang="zh-CN" altLang="en-US"/>
              <a:t>问题</a:t>
            </a:r>
            <a:endParaRPr kumimoji="1" lang="zh-CN" altLang="en-US"/>
          </a:p>
        </p:txBody>
      </p:sp>
      <p:sp>
        <p:nvSpPr>
          <p:cNvPr id="7" name="文本占位符 6"/>
          <p:cNvSpPr>
            <a:spLocks noGrp="1"/>
          </p:cNvSpPr>
          <p:nvPr>
            <p:ph type="body" sz="quarter" idx="11"/>
          </p:nvPr>
        </p:nvSpPr>
        <p:spPr>
          <a:xfrm>
            <a:off x="2462530" y="2731770"/>
            <a:ext cx="9100820" cy="10365105"/>
          </a:xfrm>
        </p:spPr>
        <p:txBody>
          <a:bodyPr anchor="t" anchorCtr="0">
            <a:noAutofit/>
          </a:bodyPr>
          <a:lstStyle/>
          <a:p>
            <a:pPr marL="0" indent="0">
              <a:buFont typeface="Arial" panose="020B0604020202090204" pitchFamily="34" charset="0"/>
            </a:pPr>
            <a:r>
              <a:rPr lang="zh-CN" altLang="en-US" dirty="0">
                <a:sym typeface="+mn-ea"/>
              </a:rPr>
              <a:t>LocalDNS 递归出口 NAT 指的是运营商的 LocalDNS 按照标准的 DNS 协议进行递归，但是因为在网络上存在多出口且配置了目标路由 NAT，结果导致 LocalDNS 最终进行递归解析的时候的出口 IP 就有概率不为本网的 IP 地址。</a:t>
            </a:r>
            <a:endParaRPr lang="zh-CN" altLang="en-US" sz="3600" dirty="0"/>
          </a:p>
          <a:p>
            <a:pPr marL="0" indent="0">
              <a:buFont typeface="Arial" panose="020B0604020202090204" pitchFamily="34" charset="0"/>
            </a:pPr>
            <a:r>
              <a:rPr lang="zh-CN" altLang="en-US" sz="3600" i="1" dirty="0">
                <a:solidFill>
                  <a:schemeClr val="accent1"/>
                </a:solidFill>
                <a:sym typeface="+mn-ea"/>
              </a:rPr>
              <a:t>这样的直接后果就是 DNS 收到的域名解析请求的来源 IP 还是成了其它运营商的 IP，最终导致用户流量被导向了错误的 IDC，用户访问变慢。</a:t>
            </a:r>
            <a:endParaRPr lang="zh-CN" altLang="en-US" sz="3600" dirty="0"/>
          </a:p>
          <a:p>
            <a:pPr marL="0" indent="0">
              <a:buFont typeface="Arial" panose="020B0604020202090204" pitchFamily="34" charset="0"/>
            </a:pPr>
            <a:endParaRPr kumimoji="1" lang="zh-CN" altLang="en-US" sz="32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1723370" y="3432810"/>
            <a:ext cx="12340590" cy="738822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DNS 介绍</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rPr>
              <a:t>DNS 问题</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accent1"/>
                </a:solidFill>
              </a:rPr>
              <a:t>高可用的 DNS 设计</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高可用 DNS 的最佳实践</a:t>
            </a:r>
            <a:endParaRPr kumimoji="1" lang="en-US" altLang="zh-CN">
              <a:solidFill>
                <a:schemeClr val="bg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dirty="0">
                <a:sym typeface="+mn-ea"/>
              </a:rPr>
              <a:t>高可用 </a:t>
            </a:r>
            <a:r>
              <a:rPr lang="en-US" altLang="zh-CN" dirty="0">
                <a:sym typeface="+mn-ea"/>
              </a:rPr>
              <a:t>DNS </a:t>
            </a:r>
            <a:r>
              <a:rPr lang="zh-CN" altLang="en-US" dirty="0">
                <a:sym typeface="+mn-ea"/>
              </a:rPr>
              <a:t>设计</a:t>
            </a:r>
            <a:endParaRPr kumimoji="1" lang="zh-CN" altLang="en-US"/>
          </a:p>
        </p:txBody>
      </p:sp>
      <p:sp>
        <p:nvSpPr>
          <p:cNvPr id="7" name="文本占位符 6"/>
          <p:cNvSpPr>
            <a:spLocks noGrp="1"/>
          </p:cNvSpPr>
          <p:nvPr>
            <p:ph type="body" sz="quarter" idx="11"/>
          </p:nvPr>
        </p:nvSpPr>
        <p:spPr>
          <a:xfrm>
            <a:off x="2462530" y="2731770"/>
            <a:ext cx="19458305" cy="10365105"/>
          </a:xfrm>
        </p:spPr>
        <p:txBody>
          <a:bodyPr anchor="t" anchorCtr="0">
            <a:noAutofit/>
          </a:bodyPr>
          <a:lstStyle/>
          <a:p>
            <a:pPr marL="0" indent="0">
              <a:buFont typeface="Arial" panose="020B0604020202090204" pitchFamily="34" charset="0"/>
            </a:pPr>
            <a:r>
              <a:rPr lang="zh-CN" altLang="en-US" sz="3600" dirty="0">
                <a:sym typeface="+mn-ea"/>
              </a:rPr>
              <a:t>实时监控 + 商务推动：</a:t>
            </a:r>
            <a:endParaRPr lang="zh-CN" altLang="en-US" sz="3600" dirty="0"/>
          </a:p>
          <a:p>
            <a:pPr marL="0" indent="0">
              <a:buFont typeface="Arial" panose="020B0604020202090204" pitchFamily="34" charset="0"/>
            </a:pPr>
            <a:r>
              <a:rPr lang="zh-CN" altLang="en-US" sz="3600" dirty="0">
                <a:sym typeface="+mn-ea"/>
              </a:rPr>
              <a:t>这种方案就是周期比较长，毕竟通过行政手段来推动运营商来解决这个问题是比较耗时的。</a:t>
            </a:r>
            <a:endParaRPr lang="zh-CN" altLang="en-US" sz="3600" dirty="0">
              <a:sym typeface="+mn-ea"/>
            </a:endParaRPr>
          </a:p>
          <a:p>
            <a:pPr marL="0" indent="0">
              <a:buFont typeface="Arial" panose="020B0604020202090204" pitchFamily="34" charset="0"/>
            </a:pPr>
            <a:r>
              <a:rPr lang="zh-CN" altLang="en-US" sz="3600" dirty="0">
                <a:sym typeface="+mn-ea"/>
              </a:rPr>
              <a:t>另外我们通过大数据分析，得出的结论是 Top</a:t>
            </a:r>
            <a:r>
              <a:rPr lang="en-US" altLang="zh-CN" sz="3600" dirty="0">
                <a:sym typeface="+mn-ea"/>
              </a:rPr>
              <a:t>3 </a:t>
            </a:r>
            <a:r>
              <a:rPr lang="zh-CN" altLang="en-US" sz="3600" dirty="0">
                <a:sym typeface="+mn-ea"/>
              </a:rPr>
              <a:t>的问题用户均为移动互联网用户。对于这部分用户，我们有什么技术手段可以解决以上的问题呢？</a:t>
            </a:r>
            <a:endParaRPr lang="zh-CN" altLang="en-US" sz="3600" dirty="0"/>
          </a:p>
          <a:p>
            <a:pPr marL="0" indent="0">
              <a:buFont typeface="Arial" panose="020B0604020202090204" pitchFamily="34" charset="0"/>
            </a:pPr>
            <a:r>
              <a:rPr lang="zh-CN" altLang="en-US" sz="3600" dirty="0">
                <a:sym typeface="+mn-ea"/>
              </a:rPr>
              <a:t>绕过自动分配 DNS，使用 114</a:t>
            </a:r>
            <a:r>
              <a:rPr lang="en-US" altLang="zh-CN" sz="3600" dirty="0">
                <a:sym typeface="+mn-ea"/>
              </a:rPr>
              <a:t>DNS</a:t>
            </a:r>
            <a:r>
              <a:rPr lang="zh-CN" altLang="en-US" sz="3600" dirty="0">
                <a:sym typeface="+mn-ea"/>
              </a:rPr>
              <a:t> 或 Google public DNS：</a:t>
            </a:r>
            <a:endParaRPr lang="zh-CN" altLang="en-US" sz="3600" dirty="0"/>
          </a:p>
          <a:p>
            <a:pPr marL="457200" indent="-457200">
              <a:buFont typeface="Arial" panose="020B0604020202090204" pitchFamily="34" charset="0"/>
              <a:buChar char="•"/>
            </a:pPr>
            <a:r>
              <a:rPr lang="zh-CN" altLang="en-US" sz="3600" i="1" dirty="0">
                <a:solidFill>
                  <a:schemeClr val="accent1"/>
                </a:solidFill>
                <a:sym typeface="+mn-ea"/>
              </a:rPr>
              <a:t>如何在用户侧构造域名请求：对于 PC 端的客户端来说，构造一个标准的 DNS 请求包并不算什么难事。但在移动端要向一个指定的 LocalDNS 上发送标准的 DNS 请求包，而且要兼容各种 iOS 和 </a:t>
            </a:r>
            <a:r>
              <a:rPr lang="en-US" altLang="zh-CN" sz="3600" i="1" dirty="0">
                <a:solidFill>
                  <a:schemeClr val="accent1"/>
                </a:solidFill>
                <a:sym typeface="+mn-ea"/>
              </a:rPr>
              <a:t>A</a:t>
            </a:r>
            <a:r>
              <a:rPr lang="zh-CN" altLang="en-US" sz="3600" i="1" dirty="0">
                <a:solidFill>
                  <a:schemeClr val="accent1"/>
                </a:solidFill>
                <a:sym typeface="+mn-ea"/>
              </a:rPr>
              <a:t>ndroid 的版本的话，技术上是可行的，只是兼容的成本会很高。</a:t>
            </a:r>
            <a:endParaRPr lang="zh-CN" altLang="en-US" sz="3600" dirty="0"/>
          </a:p>
          <a:p>
            <a:pPr marL="457200" indent="-457200">
              <a:buFont typeface="Arial" panose="020B0604020202090204" pitchFamily="34" charset="0"/>
              <a:buChar char="•"/>
            </a:pPr>
            <a:r>
              <a:rPr lang="zh-CN" altLang="en-US" sz="3600" i="1" dirty="0">
                <a:solidFill>
                  <a:schemeClr val="accent1"/>
                </a:solidFill>
                <a:sym typeface="+mn-ea"/>
              </a:rPr>
              <a:t>推动用户修改配置极高：如果要推动用户手动修改 PC 的 DNS 配置的话，在 PC 端和手机客户端的 WiF</a:t>
            </a:r>
            <a:r>
              <a:rPr lang="en-US" altLang="zh-CN" sz="3600" i="1" dirty="0">
                <a:solidFill>
                  <a:schemeClr val="accent1"/>
                </a:solidFill>
                <a:sym typeface="+mn-ea"/>
              </a:rPr>
              <a:t>i</a:t>
            </a:r>
            <a:r>
              <a:rPr lang="zh-CN" altLang="en-US" sz="3600" i="1" dirty="0">
                <a:solidFill>
                  <a:schemeClr val="accent1"/>
                </a:solidFill>
                <a:sym typeface="+mn-ea"/>
              </a:rPr>
              <a:t> 下面还算勉强可行。但是要用户修改在移动互联网环境下的 DNS 配置，其难度不言而喻。</a:t>
            </a:r>
            <a:endParaRPr lang="zh-CN" altLang="en-US" sz="3600" dirty="0"/>
          </a:p>
          <a:p>
            <a:pPr marL="0" indent="0">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dirty="0">
                <a:sym typeface="+mn-ea"/>
              </a:rPr>
              <a:t>高可用 </a:t>
            </a:r>
            <a:r>
              <a:rPr lang="en-US" altLang="zh-CN" dirty="0">
                <a:sym typeface="+mn-ea"/>
              </a:rPr>
              <a:t>DNS </a:t>
            </a:r>
            <a:r>
              <a:rPr lang="zh-CN" altLang="en-US" dirty="0">
                <a:sym typeface="+mn-ea"/>
              </a:rPr>
              <a:t>设计</a:t>
            </a:r>
            <a:endParaRPr kumimoji="1" lang="zh-CN" altLang="en-US"/>
          </a:p>
        </p:txBody>
      </p:sp>
      <p:sp>
        <p:nvSpPr>
          <p:cNvPr id="7" name="文本占位符 6"/>
          <p:cNvSpPr>
            <a:spLocks noGrp="1"/>
          </p:cNvSpPr>
          <p:nvPr>
            <p:ph type="body" sz="quarter" idx="11"/>
          </p:nvPr>
        </p:nvSpPr>
        <p:spPr>
          <a:xfrm>
            <a:off x="2462530" y="2731770"/>
            <a:ext cx="19458305" cy="10365105"/>
          </a:xfrm>
        </p:spPr>
        <p:txBody>
          <a:bodyPr anchor="t" anchorCtr="0">
            <a:noAutofit/>
          </a:bodyPr>
          <a:lstStyle/>
          <a:p>
            <a:pPr marL="0" indent="0">
              <a:buFont typeface="Arial" panose="020B0604020202090204" pitchFamily="34" charset="0"/>
            </a:pPr>
            <a:r>
              <a:rPr lang="zh-CN" altLang="en-US" sz="3600" dirty="0">
                <a:sym typeface="+mn-ea"/>
              </a:rPr>
              <a:t>完全抛弃域名，自建 </a:t>
            </a:r>
            <a:r>
              <a:rPr lang="en-US" altLang="zh-CN" sz="3600" dirty="0">
                <a:sym typeface="+mn-ea"/>
              </a:rPr>
              <a:t>HTTPDNS </a:t>
            </a:r>
            <a:r>
              <a:rPr lang="zh-CN" altLang="en-US" sz="3600" dirty="0">
                <a:sym typeface="+mn-ea"/>
              </a:rPr>
              <a:t>进行流量调度：</a:t>
            </a:r>
            <a:endParaRPr lang="zh-CN" altLang="en-US" sz="3600" dirty="0"/>
          </a:p>
          <a:p>
            <a:pPr marL="0" indent="0">
              <a:buFont typeface="Arial" panose="020B0604020202090204" pitchFamily="34" charset="0"/>
            </a:pPr>
            <a:r>
              <a:rPr lang="zh-CN" altLang="en-US" sz="3600" dirty="0">
                <a:sym typeface="+mn-ea"/>
              </a:rPr>
              <a:t>如果要采用这种这种方案的话，首先你就得要拿到一份准确的 IP 地址库来判断用户的归属，然后再制定个协议搭个服务来做调度，然后再对接入层做调度改造。</a:t>
            </a:r>
            <a:endParaRPr lang="zh-CN" altLang="en-US" sz="3600" dirty="0">
              <a:sym typeface="+mn-ea"/>
            </a:endParaRPr>
          </a:p>
          <a:p>
            <a:pPr marL="0" indent="0">
              <a:buFont typeface="Arial" panose="020B0604020202090204" pitchFamily="34" charset="0"/>
            </a:pPr>
            <a:r>
              <a:rPr lang="zh-CN" altLang="en-US" sz="3600" dirty="0">
                <a:sym typeface="+mn-ea"/>
              </a:rPr>
              <a:t>这种方案和2种方案一样，不是不能做，只是成本会比较高，尤其对于大体量业务规模如此庞大的公司而言。</a:t>
            </a:r>
            <a:endParaRPr lang="zh-CN" altLang="en-US" sz="3600" dirty="0"/>
          </a:p>
          <a:p>
            <a:pPr marL="0" indent="0">
              <a:buFont typeface="Arial" panose="020B0604020202090204" pitchFamily="34" charset="0"/>
            </a:pPr>
            <a:r>
              <a:rPr lang="zh-CN" altLang="en-US" sz="3600" b="1" dirty="0">
                <a:solidFill>
                  <a:schemeClr val="accent2"/>
                </a:solidFill>
                <a:sym typeface="+mn-ea"/>
              </a:rPr>
              <a:t>当前主流的解决方案：H</a:t>
            </a:r>
            <a:r>
              <a:rPr lang="en-US" altLang="zh-CN" sz="3600" b="1" dirty="0">
                <a:solidFill>
                  <a:schemeClr val="accent2"/>
                </a:solidFill>
                <a:sym typeface="+mn-ea"/>
              </a:rPr>
              <a:t>TTP</a:t>
            </a:r>
            <a:r>
              <a:rPr lang="zh-CN" altLang="en-US" sz="3600" b="1" dirty="0">
                <a:solidFill>
                  <a:schemeClr val="accent2"/>
                </a:solidFill>
                <a:sym typeface="+mn-ea"/>
              </a:rPr>
              <a:t>DNS 出现了！</a:t>
            </a:r>
            <a:endParaRPr lang="zh-CN" altLang="en-US" sz="3600" dirty="0"/>
          </a:p>
          <a:p>
            <a:pPr marL="0" indent="0">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DNS 介绍</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rPr>
              <a:t>DNS 问题</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bg1"/>
                </a:solidFill>
              </a:rPr>
              <a:t>高可用的 DNS 设计</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accent1"/>
                </a:solidFill>
              </a:rPr>
              <a:t>高可用 DNS 的最佳实践</a:t>
            </a:r>
            <a:endParaRPr kumimoji="1" lang="en-US" altLang="zh-CN">
              <a:solidFill>
                <a:schemeClr val="accent1"/>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t>高可用 DNS 设计</a:t>
            </a:r>
            <a:endParaRPr kumimoji="1"/>
          </a:p>
        </p:txBody>
      </p:sp>
      <p:sp>
        <p:nvSpPr>
          <p:cNvPr id="7" name="文本占位符 6"/>
          <p:cNvSpPr>
            <a:spLocks noGrp="1"/>
          </p:cNvSpPr>
          <p:nvPr>
            <p:ph type="body" sz="quarter" idx="11"/>
          </p:nvPr>
        </p:nvSpPr>
        <p:spPr>
          <a:xfrm>
            <a:off x="2462530" y="2731770"/>
            <a:ext cx="9100820" cy="10365105"/>
          </a:xfrm>
        </p:spPr>
        <p:txBody>
          <a:bodyPr anchor="t" anchorCtr="0">
            <a:noAutofit/>
          </a:bodyPr>
          <a:lstStyle/>
          <a:p>
            <a:pPr marL="0" indent="0">
              <a:buFont typeface="Arial" panose="020B0604020202090204" pitchFamily="34" charset="0"/>
            </a:pPr>
            <a:r>
              <a:rPr lang="zh-CN" altLang="en-US" sz="3600" dirty="0">
                <a:sym typeface="+mn-ea"/>
              </a:rPr>
              <a:t>HTTPDNS 利用 HTTP 协议与 DNS 服务器交互，代替了传统的基于 UDP 协议的 DNS 交互，绕开了运营商的 Local DNS，有效防止了域名劫持，提高域名解析效率。</a:t>
            </a:r>
            <a:endParaRPr lang="zh-CN" altLang="en-US" sz="3600" dirty="0">
              <a:sym typeface="+mn-ea"/>
            </a:endParaRPr>
          </a:p>
          <a:p>
            <a:pPr marL="0" indent="0">
              <a:buFont typeface="Arial" panose="020B0604020202090204" pitchFamily="34" charset="0"/>
            </a:pPr>
            <a:r>
              <a:rPr lang="zh-CN" altLang="en-US" sz="3600" dirty="0">
                <a:sym typeface="+mn-ea"/>
              </a:rPr>
              <a:t>另外，由于 DNS 服务器端获取的是真实客户端 IP 而非 Local DNS 的 IP，能够精确定位客户端地理位置、运营商信息，从而有效改进调度精确性。</a:t>
            </a:r>
            <a:endParaRPr lang="zh-CN" altLang="en-US" sz="3600" dirty="0"/>
          </a:p>
          <a:p>
            <a:pPr marL="0" indent="0">
              <a:buFont typeface="Arial" panose="020B0604020202090204" pitchFamily="34" charset="0"/>
            </a:pPr>
            <a:endParaRPr kumimoji="1" lang="zh-CN" altLang="en-US" sz="32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1851640" y="3267075"/>
            <a:ext cx="12327255" cy="864171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t>高可用 DNS 设计</a:t>
            </a:r>
            <a:endParaRPr kumimoji="1"/>
          </a:p>
        </p:txBody>
      </p:sp>
      <p:sp>
        <p:nvSpPr>
          <p:cNvPr id="7" name="文本占位符 6"/>
          <p:cNvSpPr>
            <a:spLocks noGrp="1"/>
          </p:cNvSpPr>
          <p:nvPr>
            <p:ph type="body" sz="quarter" idx="11"/>
          </p:nvPr>
        </p:nvSpPr>
        <p:spPr>
          <a:xfrm>
            <a:off x="2462530" y="2731770"/>
            <a:ext cx="9100820" cy="10365105"/>
          </a:xfrm>
        </p:spPr>
        <p:txBody>
          <a:bodyPr anchor="t" anchorCtr="0">
            <a:noAutofit/>
          </a:bodyPr>
          <a:lstStyle/>
          <a:p>
            <a:pPr marL="0" indent="0">
              <a:buFont typeface="Arial" panose="020B0604020202090204" pitchFamily="34" charset="0"/>
            </a:pPr>
            <a:r>
              <a:rPr lang="zh-CN" altLang="en-US" sz="3600" dirty="0">
                <a:sym typeface="+mn-ea"/>
              </a:rPr>
              <a:t>由于 H</a:t>
            </a:r>
            <a:r>
              <a:rPr lang="en-US" altLang="zh-CN" sz="3600" dirty="0">
                <a:sym typeface="+mn-ea"/>
              </a:rPr>
              <a:t>TTP </a:t>
            </a:r>
            <a:r>
              <a:rPr lang="zh-CN" altLang="en-US" sz="3600" dirty="0">
                <a:sym typeface="+mn-ea"/>
              </a:rPr>
              <a:t>DNS 是通过 ip 直接请求 http获取服务器 A 记录地址，不存在向本地运营商询问 domain 解析过程，所以从根本避免了劫持问题。 </a:t>
            </a:r>
            <a:endParaRPr lang="zh-CN" altLang="en-US" sz="3600" dirty="0">
              <a:sym typeface="+mn-ea"/>
            </a:endParaRPr>
          </a:p>
          <a:p>
            <a:pPr marL="0" indent="0">
              <a:buFont typeface="Arial" panose="020B0604020202090204" pitchFamily="34" charset="0"/>
            </a:pPr>
            <a:r>
              <a:rPr lang="zh-CN" altLang="en-US" sz="3600" dirty="0">
                <a:sym typeface="+mn-ea"/>
              </a:rPr>
              <a:t>平均访问延迟下降：</a:t>
            </a:r>
            <a:endParaRPr lang="zh-CN" altLang="en-US" sz="3600" dirty="0"/>
          </a:p>
          <a:p>
            <a:pPr marL="571500" indent="-571500">
              <a:buFont typeface="Arial" panose="020B0604020202090204" pitchFamily="34" charset="0"/>
              <a:buChar char="•"/>
            </a:pPr>
            <a:r>
              <a:rPr lang="zh-CN" altLang="en-US" sz="3600" i="1" dirty="0">
                <a:solidFill>
                  <a:schemeClr val="accent1"/>
                </a:solidFill>
                <a:sym typeface="+mn-ea"/>
              </a:rPr>
              <a:t>由于是 ip 直接访问省掉了一次 domain 解析过程。</a:t>
            </a:r>
            <a:endParaRPr lang="zh-CN" altLang="en-US" sz="3600" dirty="0"/>
          </a:p>
          <a:p>
            <a:pPr marL="0" indent="0">
              <a:buFont typeface="Arial" panose="020B0604020202090204" pitchFamily="34" charset="0"/>
            </a:pPr>
            <a:r>
              <a:rPr lang="zh-CN" altLang="en-US" sz="3600" dirty="0">
                <a:sym typeface="+mn-ea"/>
              </a:rPr>
              <a:t>用户连接失败率下降：</a:t>
            </a:r>
            <a:endParaRPr lang="zh-CN" altLang="en-US" sz="3600" dirty="0"/>
          </a:p>
          <a:p>
            <a:pPr marL="571500" indent="-571500">
              <a:buFont typeface="Arial" panose="020B0604020202090204" pitchFamily="34" charset="0"/>
              <a:buChar char="•"/>
            </a:pPr>
            <a:r>
              <a:rPr lang="zh-CN" altLang="en-US" sz="3600" i="1" dirty="0">
                <a:solidFill>
                  <a:schemeClr val="accent1"/>
                </a:solidFill>
                <a:sym typeface="+mn-ea"/>
              </a:rPr>
              <a:t>通过算法降低以往失败率过高的服务器排序</a:t>
            </a:r>
            <a:endParaRPr lang="zh-CN" altLang="en-US" sz="3600" i="1" dirty="0">
              <a:solidFill>
                <a:schemeClr val="accent1"/>
              </a:solidFill>
              <a:sym typeface="+mn-ea"/>
            </a:endParaRPr>
          </a:p>
          <a:p>
            <a:pPr marL="571500" indent="-571500">
              <a:buFont typeface="Arial" panose="020B0604020202090204" pitchFamily="34" charset="0"/>
              <a:buChar char="•"/>
            </a:pPr>
            <a:r>
              <a:rPr lang="zh-CN" altLang="en-US" sz="3600" i="1" dirty="0">
                <a:solidFill>
                  <a:schemeClr val="accent1"/>
                </a:solidFill>
                <a:sym typeface="+mn-ea"/>
              </a:rPr>
              <a:t>通过时间近期访问过的数据提高服务器排序</a:t>
            </a:r>
            <a:endParaRPr lang="zh-CN" altLang="en-US" sz="3600" i="1" dirty="0">
              <a:solidFill>
                <a:schemeClr val="accent1"/>
              </a:solidFill>
              <a:sym typeface="+mn-ea"/>
            </a:endParaRPr>
          </a:p>
          <a:p>
            <a:pPr marL="571500" indent="-571500">
              <a:buFont typeface="Arial" panose="020B0604020202090204" pitchFamily="34" charset="0"/>
              <a:buChar char="•"/>
            </a:pPr>
            <a:r>
              <a:rPr lang="zh-CN" altLang="en-US" sz="3600" i="1" dirty="0">
                <a:solidFill>
                  <a:schemeClr val="accent1"/>
                </a:solidFill>
                <a:sym typeface="+mn-ea"/>
              </a:rPr>
              <a:t>通过历史访问成功记录提高服务器排序</a:t>
            </a:r>
            <a:endParaRPr kumimoji="1" lang="zh-CN" altLang="en-US" sz="32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1948795" y="3798570"/>
            <a:ext cx="12094845" cy="689419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t>高可用 DNS 设计</a:t>
            </a:r>
            <a:endParaRPr kumimoji="1"/>
          </a:p>
        </p:txBody>
      </p:sp>
      <p:sp>
        <p:nvSpPr>
          <p:cNvPr id="7" name="文本占位符 6"/>
          <p:cNvSpPr>
            <a:spLocks noGrp="1"/>
          </p:cNvSpPr>
          <p:nvPr>
            <p:ph type="body" sz="quarter" idx="11"/>
          </p:nvPr>
        </p:nvSpPr>
        <p:spPr>
          <a:xfrm>
            <a:off x="2462530" y="2731770"/>
            <a:ext cx="8938895" cy="10365105"/>
          </a:xfrm>
        </p:spPr>
        <p:txBody>
          <a:bodyPr anchor="t" anchorCtr="0">
            <a:noAutofit/>
          </a:bodyPr>
          <a:lstStyle/>
          <a:p>
            <a:pPr marL="0" indent="0">
              <a:buFont typeface="Arial" panose="020B0604020202090204" pitchFamily="34" charset="0"/>
            </a:pPr>
            <a:r>
              <a:rPr lang="zh-CN" altLang="en-US" sz="3600" dirty="0">
                <a:sym typeface="+mn-ea"/>
              </a:rPr>
              <a:t>根治域名解析异常：由于绕过了运营商的LocalDNS，用户解析域名的请求通过 </a:t>
            </a:r>
            <a:r>
              <a:rPr lang="en-US" altLang="zh-CN" sz="3600" dirty="0">
                <a:sym typeface="+mn-ea"/>
              </a:rPr>
              <a:t>HTTP </a:t>
            </a:r>
            <a:r>
              <a:rPr lang="zh-CN" altLang="en-US" sz="3600" dirty="0">
                <a:sym typeface="+mn-ea"/>
              </a:rPr>
              <a:t>协议直接透传到了 </a:t>
            </a:r>
            <a:r>
              <a:rPr lang="en-US" altLang="zh-CN" sz="3600" dirty="0">
                <a:sym typeface="+mn-ea"/>
              </a:rPr>
              <a:t>HTTPDNS </a:t>
            </a:r>
            <a:r>
              <a:rPr lang="zh-CN" altLang="en-US" sz="3600" dirty="0">
                <a:sym typeface="+mn-ea"/>
              </a:rPr>
              <a:t>服务器 IP 上，用户在客户端的域名解析请求将不会遭受到域名解析异常的困扰</a:t>
            </a:r>
            <a:r>
              <a:rPr lang="en-US" altLang="zh-CN" sz="3600" dirty="0">
                <a:sym typeface="+mn-ea"/>
              </a:rPr>
              <a:t>。</a:t>
            </a:r>
            <a:endParaRPr lang="zh-CN" altLang="en-US" sz="3600" dirty="0"/>
          </a:p>
          <a:p>
            <a:pPr marL="571500" indent="-571500">
              <a:buFont typeface="Arial" panose="020B0604020202090204" pitchFamily="34" charset="0"/>
              <a:buChar char="•"/>
            </a:pPr>
            <a:r>
              <a:rPr lang="zh-CN" altLang="en-US" sz="3200" i="1" dirty="0">
                <a:solidFill>
                  <a:schemeClr val="accent1"/>
                </a:solidFill>
                <a:sym typeface="+mn-ea"/>
              </a:rPr>
              <a:t>调度精准：H</a:t>
            </a:r>
            <a:r>
              <a:rPr lang="en-US" altLang="zh-CN" sz="3200" i="1" dirty="0">
                <a:solidFill>
                  <a:schemeClr val="accent1"/>
                </a:solidFill>
                <a:sym typeface="+mn-ea"/>
              </a:rPr>
              <a:t>TTP</a:t>
            </a:r>
            <a:r>
              <a:rPr lang="zh-CN" altLang="en-US" sz="3200" i="1" dirty="0">
                <a:solidFill>
                  <a:schemeClr val="accent1"/>
                </a:solidFill>
                <a:sym typeface="+mn-ea"/>
              </a:rPr>
              <a:t>DNS 能直接获取到用户 IP，通过结合 </a:t>
            </a:r>
            <a:r>
              <a:rPr lang="en-US" altLang="zh-CN" sz="3200" i="1" dirty="0">
                <a:solidFill>
                  <a:schemeClr val="accent1"/>
                </a:solidFill>
                <a:sym typeface="+mn-ea"/>
              </a:rPr>
              <a:t>I</a:t>
            </a:r>
            <a:r>
              <a:rPr lang="zh-CN" altLang="en-US" sz="3200" i="1" dirty="0">
                <a:solidFill>
                  <a:schemeClr val="accent1"/>
                </a:solidFill>
                <a:sym typeface="+mn-ea"/>
              </a:rPr>
              <a:t>P 地址库以及测速系统，可以保证将用户引导的访问最快的 IDC 节点上；</a:t>
            </a:r>
            <a:endParaRPr lang="zh-CN" altLang="en-US" sz="3200" i="1" dirty="0">
              <a:solidFill>
                <a:schemeClr val="accent1"/>
              </a:solidFill>
            </a:endParaRPr>
          </a:p>
          <a:p>
            <a:pPr marL="571500" indent="-571500">
              <a:buFont typeface="Arial" panose="020B0604020202090204" pitchFamily="34" charset="0"/>
              <a:buChar char="•"/>
            </a:pPr>
            <a:r>
              <a:rPr lang="zh-CN" altLang="en-US" sz="3200" i="1" dirty="0">
                <a:solidFill>
                  <a:schemeClr val="accent1"/>
                </a:solidFill>
                <a:sym typeface="+mn-ea"/>
              </a:rPr>
              <a:t>实现成本低廉：接入 </a:t>
            </a:r>
            <a:r>
              <a:rPr lang="en-US" altLang="zh-CN" sz="3200" i="1" dirty="0">
                <a:solidFill>
                  <a:schemeClr val="accent1"/>
                </a:solidFill>
                <a:sym typeface="+mn-ea"/>
              </a:rPr>
              <a:t>HTTPDNS </a:t>
            </a:r>
            <a:r>
              <a:rPr lang="zh-CN" altLang="en-US" sz="3200" i="1" dirty="0">
                <a:solidFill>
                  <a:schemeClr val="accent1"/>
                </a:solidFill>
                <a:sym typeface="+mn-ea"/>
              </a:rPr>
              <a:t>的业务仅需要对客户端接入层做少量改造，无需用户手机进行 root 或越狱；而且由于 </a:t>
            </a:r>
            <a:r>
              <a:rPr lang="en-US" altLang="zh-CN" sz="3200" i="1" dirty="0">
                <a:solidFill>
                  <a:schemeClr val="accent1"/>
                </a:solidFill>
                <a:sym typeface="+mn-ea"/>
              </a:rPr>
              <a:t>HTTP </a:t>
            </a:r>
            <a:r>
              <a:rPr lang="zh-CN" altLang="en-US" sz="3200" i="1" dirty="0">
                <a:solidFill>
                  <a:schemeClr val="accent1"/>
                </a:solidFill>
                <a:sym typeface="+mn-ea"/>
              </a:rPr>
              <a:t>协议请求构造非常简单，兼容各版本的移动操作系统更不成问题；另外 </a:t>
            </a:r>
            <a:r>
              <a:rPr lang="en-US" altLang="zh-CN" sz="3200" i="1" dirty="0">
                <a:solidFill>
                  <a:schemeClr val="accent1"/>
                </a:solidFill>
                <a:sym typeface="+mn-ea"/>
              </a:rPr>
              <a:t>HTTPDNS </a:t>
            </a:r>
            <a:r>
              <a:rPr lang="zh-CN" altLang="en-US" sz="3200" i="1" dirty="0">
                <a:solidFill>
                  <a:schemeClr val="accent1"/>
                </a:solidFill>
                <a:sym typeface="+mn-ea"/>
              </a:rPr>
              <a:t>的后端配置完全复用现有权威 DNS 配置，管理成本也非常低。</a:t>
            </a:r>
            <a:endParaRPr kumimoji="1" lang="zh-CN" altLang="en-US" sz="32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1563350" y="3122295"/>
            <a:ext cx="12697460" cy="958342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t>高可用 DNS 设计</a:t>
            </a:r>
            <a:endParaRPr kumimoji="1"/>
          </a:p>
        </p:txBody>
      </p:sp>
      <p:sp>
        <p:nvSpPr>
          <p:cNvPr id="7" name="文本占位符 6"/>
          <p:cNvSpPr>
            <a:spLocks noGrp="1"/>
          </p:cNvSpPr>
          <p:nvPr>
            <p:ph type="body" sz="quarter" idx="11"/>
          </p:nvPr>
        </p:nvSpPr>
        <p:spPr>
          <a:xfrm>
            <a:off x="2462530" y="2731770"/>
            <a:ext cx="8938895" cy="10365105"/>
          </a:xfrm>
        </p:spPr>
        <p:txBody>
          <a:bodyPr anchor="t" anchorCtr="0">
            <a:noAutofit/>
          </a:bodyPr>
          <a:lstStyle/>
          <a:p>
            <a:pPr marL="0" indent="0">
              <a:buFont typeface="Arial" panose="020B0604020202090204" pitchFamily="34" charset="0"/>
            </a:pPr>
            <a:r>
              <a:rPr lang="zh-CN" altLang="en-US" sz="3600" dirty="0">
                <a:sym typeface="+mn-ea"/>
              </a:rPr>
              <a:t>如果只有一个 </a:t>
            </a:r>
            <a:r>
              <a:rPr lang="en-US" altLang="zh-CN" sz="3600" dirty="0">
                <a:sym typeface="+mn-ea"/>
              </a:rPr>
              <a:t>VIP</a:t>
            </a:r>
            <a:r>
              <a:rPr lang="zh-CN" altLang="en-US" sz="3600" dirty="0">
                <a:sym typeface="+mn-ea"/>
              </a:rPr>
              <a:t>，即可以增加 </a:t>
            </a:r>
            <a:r>
              <a:rPr lang="en-US" altLang="zh-CN" sz="3600" dirty="0">
                <a:sym typeface="+mn-ea"/>
              </a:rPr>
              <a:t>DNS </a:t>
            </a:r>
            <a:r>
              <a:rPr lang="zh-CN" altLang="en-US" sz="3600" dirty="0">
                <a:sym typeface="+mn-ea"/>
              </a:rPr>
              <a:t>记录的 </a:t>
            </a:r>
            <a:r>
              <a:rPr lang="en-US" altLang="zh-CN" sz="3600" dirty="0">
                <a:sym typeface="+mn-ea"/>
              </a:rPr>
              <a:t>TTL</a:t>
            </a:r>
            <a:r>
              <a:rPr lang="zh-CN" altLang="en-US" sz="3600" dirty="0">
                <a:sym typeface="+mn-ea"/>
              </a:rPr>
              <a:t>，减少解析的延迟。</a:t>
            </a:r>
            <a:endParaRPr lang="zh-CN" altLang="en-US" sz="3600" dirty="0"/>
          </a:p>
          <a:p>
            <a:pPr marL="0" indent="0">
              <a:buFont typeface="Arial" panose="020B0604020202090204" pitchFamily="34" charset="0"/>
            </a:pPr>
            <a:r>
              <a:rPr lang="en-US" altLang="zh-CN" sz="3600" dirty="0">
                <a:sym typeface="+mn-ea"/>
              </a:rPr>
              <a:t>Anycast </a:t>
            </a:r>
            <a:r>
              <a:rPr lang="zh-CN" altLang="en-US" sz="3600" dirty="0">
                <a:sym typeface="+mn-ea"/>
              </a:rPr>
              <a:t>可以使用一个 </a:t>
            </a:r>
            <a:r>
              <a:rPr lang="en-US" altLang="zh-CN" sz="3600" dirty="0">
                <a:sym typeface="+mn-ea"/>
              </a:rPr>
              <a:t>IP</a:t>
            </a:r>
            <a:r>
              <a:rPr lang="zh-CN" altLang="en-US" sz="3600" dirty="0">
                <a:sym typeface="+mn-ea"/>
              </a:rPr>
              <a:t>，将数据路由到最近的一组服务器，通过 </a:t>
            </a:r>
            <a:r>
              <a:rPr lang="en-US" altLang="zh-CN" sz="3600" dirty="0">
                <a:sym typeface="+mn-ea"/>
              </a:rPr>
              <a:t>BGP </a:t>
            </a:r>
            <a:r>
              <a:rPr lang="zh-CN" altLang="en-US" sz="3600" dirty="0">
                <a:sym typeface="+mn-ea"/>
              </a:rPr>
              <a:t>宣告这个 </a:t>
            </a:r>
            <a:r>
              <a:rPr lang="en-US" altLang="zh-CN" sz="3600" dirty="0">
                <a:sym typeface="+mn-ea"/>
              </a:rPr>
              <a:t>IP</a:t>
            </a:r>
            <a:r>
              <a:rPr lang="zh-CN" altLang="en-US" sz="3600" dirty="0">
                <a:sym typeface="+mn-ea"/>
              </a:rPr>
              <a:t>，但是这存在两个问题：</a:t>
            </a:r>
            <a:endParaRPr lang="zh-CN" altLang="en-US" sz="3600" dirty="0"/>
          </a:p>
          <a:p>
            <a:pPr marL="285750" indent="-285750">
              <a:buFont typeface="Arial" panose="020B0604020202090204" pitchFamily="34" charset="0"/>
              <a:buChar char="•"/>
            </a:pPr>
            <a:r>
              <a:rPr lang="zh-CN" altLang="en-US" sz="3600" i="1" dirty="0">
                <a:solidFill>
                  <a:schemeClr val="accent1"/>
                </a:solidFill>
                <a:sym typeface="+mn-ea"/>
              </a:rPr>
              <a:t>如果某个节点承载过多的用户会过载</a:t>
            </a:r>
            <a:endParaRPr lang="zh-CN" altLang="en-US" sz="3600" i="1" dirty="0">
              <a:solidFill>
                <a:schemeClr val="accent1"/>
              </a:solidFill>
            </a:endParaRPr>
          </a:p>
          <a:p>
            <a:pPr marL="285750" indent="-285750">
              <a:buFont typeface="Arial" panose="020B0604020202090204" pitchFamily="34" charset="0"/>
              <a:buChar char="•"/>
            </a:pPr>
            <a:r>
              <a:rPr lang="zh-CN" altLang="en-US" sz="3600" i="1" dirty="0">
                <a:solidFill>
                  <a:schemeClr val="accent1"/>
                </a:solidFill>
                <a:sym typeface="+mn-ea"/>
              </a:rPr>
              <a:t>BGP 路由计算可能会导致连接重置</a:t>
            </a:r>
            <a:endParaRPr lang="zh-CN" altLang="en-US" sz="3600" dirty="0"/>
          </a:p>
          <a:p>
            <a:pPr marL="0" indent="0">
              <a:buFont typeface="Arial" panose="020B0604020202090204" pitchFamily="34" charset="0"/>
            </a:pPr>
            <a:r>
              <a:rPr lang="zh-CN" altLang="en-US" sz="3600" dirty="0">
                <a:solidFill>
                  <a:schemeClr val="accent2"/>
                </a:solidFill>
                <a:sym typeface="+mn-ea"/>
              </a:rPr>
              <a:t>因此一</a:t>
            </a:r>
            <a:r>
              <a:rPr lang="zh-CN" altLang="en-US" sz="3600" dirty="0">
                <a:solidFill>
                  <a:schemeClr val="accent2"/>
                </a:solidFill>
                <a:sym typeface="+mn-ea"/>
              </a:rPr>
              <a:t>需要</a:t>
            </a:r>
            <a:r>
              <a:rPr lang="zh-CN" altLang="en-US" sz="3600" dirty="0">
                <a:solidFill>
                  <a:schemeClr val="accent2"/>
                </a:solidFill>
                <a:sym typeface="+mn-ea"/>
              </a:rPr>
              <a:t>个 “稳定 </a:t>
            </a:r>
            <a:r>
              <a:rPr lang="en-US" altLang="zh-CN" sz="3600" dirty="0">
                <a:solidFill>
                  <a:schemeClr val="accent2"/>
                </a:solidFill>
                <a:sym typeface="+mn-ea"/>
              </a:rPr>
              <a:t>Anycast</a:t>
            </a:r>
            <a:r>
              <a:rPr lang="zh-CN" altLang="en-US" sz="3600" dirty="0">
                <a:solidFill>
                  <a:schemeClr val="accent2"/>
                </a:solidFill>
                <a:sym typeface="+mn-ea"/>
              </a:rPr>
              <a:t>”</a:t>
            </a:r>
            <a:r>
              <a:rPr lang="en-US" altLang="zh-CN" sz="3600" dirty="0">
                <a:solidFill>
                  <a:schemeClr val="accent2"/>
                </a:solidFill>
                <a:sym typeface="+mn-ea"/>
              </a:rPr>
              <a:t> </a:t>
            </a:r>
            <a:r>
              <a:rPr lang="zh-CN" altLang="en-US" sz="3600" dirty="0">
                <a:solidFill>
                  <a:schemeClr val="accent2"/>
                </a:solidFill>
                <a:sym typeface="+mn-ea"/>
              </a:rPr>
              <a:t>技术来实现。</a:t>
            </a:r>
            <a:endParaRPr lang="zh-CN" altLang="en-US" sz="3600" dirty="0">
              <a:solidFill>
                <a:schemeClr val="accent2"/>
              </a:solidFill>
              <a:sym typeface="+mn-ea"/>
            </a:endParaRPr>
          </a:p>
        </p:txBody>
      </p:sp>
      <p:pic>
        <p:nvPicPr>
          <p:cNvPr id="3" name="Picture Placeholder 5"/>
          <p:cNvPicPr>
            <a:picLocks noChangeAspect="1"/>
          </p:cNvPicPr>
          <p:nvPr>
            <p:ph type="pic" sz="half" idx="13"/>
          </p:nvPr>
        </p:nvPicPr>
        <p:blipFill>
          <a:blip r:embed="rId1"/>
          <a:stretch>
            <a:fillRect/>
          </a:stretch>
        </p:blipFill>
        <p:spPr>
          <a:xfrm>
            <a:off x="12986385" y="1538605"/>
            <a:ext cx="10622915" cy="114249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CDN 系统架构</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rPr>
              <a:t>CDN 数据一致性</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bg1"/>
                </a:solidFill>
              </a:rPr>
              <a:t>静</a:t>
            </a:r>
            <a:r>
              <a:rPr kumimoji="1" lang="en-US" altLang="zh-CN">
                <a:solidFill>
                  <a:schemeClr val="bg1"/>
                </a:solidFill>
              </a:rPr>
              <a:t>/</a:t>
            </a:r>
            <a:r>
              <a:rPr kumimoji="1" lang="zh-CN" altLang="en-US">
                <a:solidFill>
                  <a:schemeClr val="bg1"/>
                </a:solidFill>
              </a:rPr>
              <a:t>动态 CDN 加速</a:t>
            </a:r>
            <a:endParaRPr kumimoji="1" lang="en-US" altLang="zh-CN">
              <a:solidFill>
                <a:schemeClr val="bg1"/>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DNS 介绍</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rPr>
              <a:t>DNS 问题</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bg1"/>
                </a:solidFill>
              </a:rPr>
              <a:t>高可用的 DNS 设计</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高可用 DNS 的最佳实践</a:t>
            </a:r>
            <a:endParaRPr kumimoji="1" lang="en-US" altLang="zh-CN">
              <a:solidFill>
                <a:schemeClr val="bg1"/>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a:t>CDN 系统架构</a:t>
            </a:r>
            <a:endParaRPr kumimoji="1"/>
          </a:p>
        </p:txBody>
      </p:sp>
      <p:pic>
        <p:nvPicPr>
          <p:cNvPr id="3" name="Picture Placeholder 6"/>
          <p:cNvPicPr>
            <a:picLocks noChangeAspect="1"/>
          </p:cNvPicPr>
          <p:nvPr>
            <p:ph type="pic" sz="half" idx="13"/>
          </p:nvPr>
        </p:nvPicPr>
        <p:blipFill>
          <a:blip r:embed="rId1"/>
          <a:stretch>
            <a:fillRect/>
          </a:stretch>
        </p:blipFill>
        <p:spPr>
          <a:xfrm>
            <a:off x="2917190" y="3392805"/>
            <a:ext cx="18550255" cy="862647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sym typeface="+mn-ea"/>
              </a:rPr>
              <a:t>CDN 系统架构</a:t>
            </a:r>
            <a:endParaRPr kumimoji="1" lang="zh-CN" altLang="en-US"/>
          </a:p>
        </p:txBody>
      </p:sp>
      <p:sp>
        <p:nvSpPr>
          <p:cNvPr id="7" name="文本占位符 6"/>
          <p:cNvSpPr>
            <a:spLocks noGrp="1"/>
          </p:cNvSpPr>
          <p:nvPr>
            <p:ph type="body" sz="quarter" idx="11"/>
          </p:nvPr>
        </p:nvSpPr>
        <p:spPr>
          <a:xfrm>
            <a:off x="2462530" y="2731770"/>
            <a:ext cx="9252585" cy="10365105"/>
          </a:xfrm>
        </p:spPr>
        <p:txBody>
          <a:bodyPr anchor="t" anchorCtr="0">
            <a:noAutofit/>
          </a:bodyPr>
          <a:lstStyle/>
          <a:p>
            <a:pPr marL="279400" lvl="1" indent="0" algn="l">
              <a:buNone/>
            </a:pPr>
            <a:r>
              <a:rPr lang="zh-CN" altLang="en-US">
                <a:sym typeface="+mn-ea"/>
              </a:rPr>
              <a:t>缓存代理</a:t>
            </a:r>
            <a:endParaRPr lang="zh-CN" altLang="en-US">
              <a:sym typeface="+mn-ea"/>
            </a:endParaRPr>
          </a:p>
          <a:p>
            <a:pPr marL="279400" lvl="1" indent="0" algn="l">
              <a:buNone/>
            </a:pPr>
            <a:r>
              <a:rPr lang="zh-CN" altLang="en-US" sz="3200" i="1">
                <a:solidFill>
                  <a:schemeClr val="accent1"/>
                </a:solidFill>
                <a:sym typeface="+mn-ea"/>
              </a:rPr>
              <a:t>通过智能 DNS 的筛选，用户的请求被透明地指向离他最近的省内骨干节点，最大限度的缩短用户信息的传输距离。</a:t>
            </a:r>
            <a:endParaRPr lang="zh-CN" altLang="en-US"/>
          </a:p>
          <a:p>
            <a:pPr marL="279400" lvl="1" indent="0" algn="l">
              <a:buNone/>
            </a:pPr>
            <a:r>
              <a:rPr lang="zh-CN" altLang="en-US">
                <a:sym typeface="+mn-ea"/>
              </a:rPr>
              <a:t>路由加速</a:t>
            </a:r>
            <a:endParaRPr lang="zh-CN" altLang="en-US">
              <a:sym typeface="+mn-ea"/>
            </a:endParaRPr>
          </a:p>
          <a:p>
            <a:pPr marL="279400" lvl="1" indent="0" algn="l">
              <a:buNone/>
            </a:pPr>
            <a:r>
              <a:rPr lang="zh-CN" altLang="en-US" i="1">
                <a:solidFill>
                  <a:schemeClr val="accent1"/>
                </a:solidFill>
                <a:sym typeface="+mn-ea"/>
              </a:rPr>
              <a:t>利用接入节点和中继节点或者多线节点互联互通。</a:t>
            </a:r>
            <a:endParaRPr lang="zh-CN" altLang="en-US"/>
          </a:p>
          <a:p>
            <a:pPr marL="279400" lvl="1" indent="0" algn="l">
              <a:buNone/>
            </a:pPr>
            <a:r>
              <a:rPr lang="zh-CN" altLang="en-US">
                <a:sym typeface="+mn-ea"/>
              </a:rPr>
              <a:t>安全保护</a:t>
            </a:r>
            <a:endParaRPr lang="zh-CN" altLang="en-US">
              <a:sym typeface="+mn-ea"/>
            </a:endParaRPr>
          </a:p>
          <a:p>
            <a:pPr marL="279400" lvl="1" indent="0" algn="l">
              <a:buNone/>
            </a:pPr>
            <a:r>
              <a:rPr lang="zh-CN" altLang="en-US" i="1">
                <a:solidFill>
                  <a:schemeClr val="accent1"/>
                </a:solidFill>
                <a:sym typeface="+mn-ea"/>
              </a:rPr>
              <a:t>无论面对是渗透还是 DDoS攻击，攻击的目标大都会被指向到了 CDN，进而保护了用户源站。</a:t>
            </a:r>
            <a:endParaRPr lang="zh-CN" altLang="en-US"/>
          </a:p>
          <a:p>
            <a:pPr marL="279400" lvl="1" indent="0" algn="l">
              <a:buNone/>
            </a:pPr>
            <a:r>
              <a:rPr lang="zh-CN" altLang="en-US">
                <a:sym typeface="+mn-ea"/>
              </a:rPr>
              <a:t>节省成本</a:t>
            </a:r>
            <a:endParaRPr lang="zh-CN" altLang="en-US">
              <a:sym typeface="+mn-ea"/>
            </a:endParaRPr>
          </a:p>
          <a:p>
            <a:pPr marL="279400" lvl="1" indent="0" algn="l">
              <a:buNone/>
            </a:pPr>
            <a:r>
              <a:rPr lang="zh-CN" altLang="en-US" i="1">
                <a:solidFill>
                  <a:schemeClr val="accent1"/>
                </a:solidFill>
                <a:sym typeface="+mn-ea"/>
              </a:rPr>
              <a:t>CDN 节点机房只需要在当地运营商的单线机房，或者带宽相对便宜的城市，采购成本低。</a:t>
            </a:r>
            <a:endParaRPr kumimoji="1" lang="zh-CN" altLang="en-US" sz="3200" i="1" dirty="0">
              <a:solidFill>
                <a:schemeClr val="accent1"/>
              </a:solidFill>
              <a:sym typeface="+mn-ea"/>
            </a:endParaRPr>
          </a:p>
        </p:txBody>
      </p:sp>
      <p:pic>
        <p:nvPicPr>
          <p:cNvPr id="2" name="Picture Placeholder 6"/>
          <p:cNvPicPr>
            <a:picLocks noChangeAspect="1"/>
          </p:cNvPicPr>
          <p:nvPr>
            <p:ph type="pic" sz="half" idx="13"/>
          </p:nvPr>
        </p:nvPicPr>
        <p:blipFill>
          <a:blip r:embed="rId1"/>
          <a:stretch>
            <a:fillRect/>
          </a:stretch>
        </p:blipFill>
        <p:spPr>
          <a:xfrm>
            <a:off x="12129135" y="1621155"/>
            <a:ext cx="12033885" cy="1147572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a:sym typeface="+mn-ea"/>
              </a:rPr>
              <a:t>CDN 系统架构</a:t>
            </a:r>
            <a:endParaRPr kumimoji="1" lang="zh-CN" altLang="en-US"/>
          </a:p>
        </p:txBody>
      </p:sp>
      <p:sp>
        <p:nvSpPr>
          <p:cNvPr id="7" name="文本占位符 6"/>
          <p:cNvSpPr>
            <a:spLocks noGrp="1"/>
          </p:cNvSpPr>
          <p:nvPr>
            <p:ph type="body" sz="quarter" idx="11"/>
          </p:nvPr>
        </p:nvSpPr>
        <p:spPr>
          <a:xfrm>
            <a:off x="2462530" y="2731770"/>
            <a:ext cx="9252585" cy="10365105"/>
          </a:xfrm>
        </p:spPr>
        <p:txBody>
          <a:bodyPr anchor="t" anchorCtr="0">
            <a:noAutofit/>
          </a:bodyPr>
          <a:lstStyle/>
          <a:p>
            <a:pPr marL="279400" lvl="1" indent="0" algn="l">
              <a:buNone/>
            </a:pPr>
            <a:r>
              <a:rPr lang="zh-CN" altLang="en-US">
                <a:sym typeface="+mn-ea"/>
              </a:rPr>
              <a:t>内容路由</a:t>
            </a:r>
            <a:endParaRPr lang="zh-CN" altLang="en-US">
              <a:sym typeface="+mn-ea"/>
            </a:endParaRPr>
          </a:p>
          <a:p>
            <a:pPr marL="279400" lvl="1" indent="0" algn="l">
              <a:buNone/>
            </a:pPr>
            <a:r>
              <a:rPr lang="en-US" altLang="zh-CN" i="1">
                <a:solidFill>
                  <a:schemeClr val="accent1"/>
                </a:solidFill>
                <a:sym typeface="+mn-ea"/>
              </a:rPr>
              <a:t>DNS</a:t>
            </a:r>
            <a:r>
              <a:rPr lang="zh-CN" altLang="en-US" i="1">
                <a:solidFill>
                  <a:schemeClr val="accent1"/>
                </a:solidFill>
                <a:sym typeface="+mn-ea"/>
              </a:rPr>
              <a:t>系统、应用层重定向，传输层重定向。</a:t>
            </a:r>
            <a:endParaRPr lang="zh-CN" altLang="en-US"/>
          </a:p>
          <a:p>
            <a:pPr marL="279400" lvl="1" indent="0" algn="l">
              <a:buNone/>
            </a:pPr>
            <a:r>
              <a:rPr lang="zh-CN" altLang="en-US">
                <a:sym typeface="+mn-ea"/>
              </a:rPr>
              <a:t>内容分发</a:t>
            </a:r>
            <a:endParaRPr lang="zh-CN" altLang="en-US"/>
          </a:p>
          <a:p>
            <a:pPr lvl="1" algn="l"/>
            <a:r>
              <a:rPr lang="en-US" altLang="zh-CN" i="1">
                <a:solidFill>
                  <a:schemeClr val="accent1"/>
                </a:solidFill>
                <a:sym typeface="+mn-ea"/>
              </a:rPr>
              <a:t>PUSH</a:t>
            </a:r>
            <a:r>
              <a:rPr lang="zh-CN" altLang="en-US" i="1">
                <a:solidFill>
                  <a:schemeClr val="accent1"/>
                </a:solidFill>
                <a:sym typeface="+mn-ea"/>
              </a:rPr>
              <a:t>：主动分发，内容管理系统发起，将内容从源分发到 CDN 的 Cache 节点。</a:t>
            </a:r>
            <a:endParaRPr lang="zh-CN" altLang="en-US" i="1">
              <a:solidFill>
                <a:schemeClr val="accent1"/>
              </a:solidFill>
            </a:endParaRPr>
          </a:p>
          <a:p>
            <a:pPr lvl="1" algn="l"/>
            <a:r>
              <a:rPr lang="en-US" altLang="zh-CN" i="1">
                <a:solidFill>
                  <a:schemeClr val="accent1"/>
                </a:solidFill>
                <a:sym typeface="+mn-ea"/>
              </a:rPr>
              <a:t>PULL</a:t>
            </a:r>
            <a:r>
              <a:rPr lang="zh-CN" altLang="en-US" i="1">
                <a:solidFill>
                  <a:schemeClr val="accent1"/>
                </a:solidFill>
                <a:sym typeface="+mn-ea"/>
              </a:rPr>
              <a:t>：被动分发技术，用户请求驱动，用户请求内容中 miss，从源中或者其他 CDN 节点中实时获取内容。</a:t>
            </a:r>
            <a:endParaRPr lang="zh-CN" altLang="en-US"/>
          </a:p>
          <a:p>
            <a:pPr marL="279400" lvl="1" indent="0" algn="l">
              <a:buNone/>
            </a:pPr>
            <a:r>
              <a:rPr lang="zh-CN" altLang="en-US">
                <a:sym typeface="+mn-ea"/>
              </a:rPr>
              <a:t>内容存储</a:t>
            </a:r>
            <a:endParaRPr lang="zh-CN" altLang="en-US">
              <a:sym typeface="+mn-ea"/>
            </a:endParaRPr>
          </a:p>
          <a:p>
            <a:pPr marL="279400" lvl="1" indent="0" algn="l">
              <a:buNone/>
            </a:pPr>
            <a:r>
              <a:rPr lang="zh-CN" altLang="en-US" i="1">
                <a:solidFill>
                  <a:schemeClr val="accent1"/>
                </a:solidFill>
                <a:sym typeface="+mn-ea"/>
              </a:rPr>
              <a:t>随机读、顺序写、小文件的分布式存储。</a:t>
            </a:r>
            <a:endParaRPr lang="zh-CN" altLang="en-US"/>
          </a:p>
          <a:p>
            <a:pPr marL="279400" lvl="1" indent="0" algn="l">
              <a:buNone/>
            </a:pPr>
            <a:r>
              <a:rPr lang="zh-CN" altLang="en-US">
                <a:sym typeface="+mn-ea"/>
              </a:rPr>
              <a:t>内容管理</a:t>
            </a:r>
            <a:endParaRPr lang="zh-CN" altLang="en-US">
              <a:sym typeface="+mn-ea"/>
            </a:endParaRPr>
          </a:p>
          <a:p>
            <a:pPr marL="279400" lvl="1" indent="0" algn="l">
              <a:buNone/>
            </a:pPr>
            <a:r>
              <a:rPr lang="zh-CN" altLang="en-US" i="1">
                <a:solidFill>
                  <a:schemeClr val="accent1"/>
                </a:solidFill>
                <a:sym typeface="+mn-ea"/>
              </a:rPr>
              <a:t>提高内容服务的效率，提高 CDN 的缓存利用率。</a:t>
            </a:r>
            <a:endParaRPr lang="zh-CN" altLang="en-US"/>
          </a:p>
          <a:p>
            <a:pPr marL="279400" lvl="1" indent="0" algn="l">
              <a:buNone/>
            </a:pPr>
            <a:endParaRPr kumimoji="1" lang="zh-CN" altLang="en-US" i="1" dirty="0">
              <a:solidFill>
                <a:schemeClr val="accent1"/>
              </a:solidFill>
              <a:sym typeface="+mn-ea"/>
            </a:endParaRPr>
          </a:p>
        </p:txBody>
      </p:sp>
      <p:pic>
        <p:nvPicPr>
          <p:cNvPr id="5" name="Picture Placeholder 4"/>
          <p:cNvPicPr>
            <a:picLocks noChangeAspect="1"/>
          </p:cNvPicPr>
          <p:nvPr>
            <p:ph type="pic" sz="half" idx="13"/>
          </p:nvPr>
        </p:nvPicPr>
        <p:blipFill>
          <a:blip r:embed="rId1"/>
          <a:stretch>
            <a:fillRect/>
          </a:stretch>
        </p:blipFill>
        <p:spPr>
          <a:xfrm>
            <a:off x="12078970" y="3580765"/>
            <a:ext cx="12197080" cy="804799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CDN 系统架构</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accent1"/>
                </a:solidFill>
              </a:rPr>
              <a:t>CDN 数据一致性</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bg1"/>
                </a:solidFill>
              </a:rPr>
              <a:t>静</a:t>
            </a:r>
            <a:r>
              <a:rPr kumimoji="1" lang="en-US" altLang="zh-CN">
                <a:solidFill>
                  <a:schemeClr val="bg1"/>
                </a:solidFill>
              </a:rPr>
              <a:t>/</a:t>
            </a:r>
            <a:r>
              <a:rPr kumimoji="1" lang="zh-CN" altLang="en-US">
                <a:solidFill>
                  <a:schemeClr val="bg1"/>
                </a:solidFill>
              </a:rPr>
              <a:t>动态 CDN 加速</a:t>
            </a:r>
            <a:endParaRPr kumimoji="1" lang="en-US" altLang="zh-CN">
              <a:solidFill>
                <a:schemeClr val="bg1"/>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dirty="0">
                <a:sym typeface="+mn-ea"/>
              </a:rPr>
              <a:t>CDN </a:t>
            </a:r>
            <a:r>
              <a:rPr lang="zh-CN" altLang="en-US" dirty="0">
                <a:sym typeface="+mn-ea"/>
              </a:rPr>
              <a:t>数据一致性</a:t>
            </a:r>
            <a:endParaRPr kumimoji="1" lang="zh-CN" altLang="en-US"/>
          </a:p>
        </p:txBody>
      </p:sp>
      <p:sp>
        <p:nvSpPr>
          <p:cNvPr id="7" name="文本占位符 6"/>
          <p:cNvSpPr>
            <a:spLocks noGrp="1"/>
          </p:cNvSpPr>
          <p:nvPr>
            <p:ph type="body" sz="quarter" idx="11"/>
          </p:nvPr>
        </p:nvSpPr>
        <p:spPr>
          <a:xfrm>
            <a:off x="2462530" y="2731770"/>
            <a:ext cx="9252585" cy="10365105"/>
          </a:xfrm>
        </p:spPr>
        <p:txBody>
          <a:bodyPr anchor="t" anchorCtr="0">
            <a:noAutofit/>
          </a:bodyPr>
          <a:lstStyle/>
          <a:p>
            <a:pPr marL="279400" lvl="1" indent="0" algn="l">
              <a:buNone/>
            </a:pPr>
            <a:r>
              <a:rPr lang="en-US">
                <a:sym typeface="+mn-ea"/>
              </a:rPr>
              <a:t>PUSH</a:t>
            </a:r>
            <a:endParaRPr lang="en-US">
              <a:sym typeface="+mn-ea"/>
            </a:endParaRPr>
          </a:p>
          <a:p>
            <a:pPr marL="279400" lvl="1" indent="0" algn="l">
              <a:buNone/>
            </a:pPr>
            <a:r>
              <a:rPr i="1">
                <a:solidFill>
                  <a:schemeClr val="accent1"/>
                </a:solidFill>
                <a:sym typeface="+mn-ea"/>
              </a:rPr>
              <a:t>不存在数据一致性问题。</a:t>
            </a:r>
            <a:endParaRPr>
              <a:sym typeface="+mn-ea"/>
            </a:endParaRPr>
          </a:p>
          <a:p>
            <a:pPr marL="279400" lvl="1" indent="0" algn="l">
              <a:buNone/>
            </a:pPr>
            <a:r>
              <a:rPr lang="en-US">
                <a:sym typeface="+mn-ea"/>
              </a:rPr>
              <a:t>PULL</a:t>
            </a:r>
            <a:endParaRPr lang="en-US">
              <a:sym typeface="+mn-ea"/>
            </a:endParaRPr>
          </a:p>
          <a:p>
            <a:pPr marL="279400" lvl="1" indent="0" algn="l">
              <a:buNone/>
            </a:pPr>
            <a:r>
              <a:rPr i="1">
                <a:solidFill>
                  <a:schemeClr val="accent1"/>
                </a:solidFill>
                <a:sym typeface="+mn-ea"/>
              </a:rPr>
              <a:t>缓存更新不及时，数据一致性问题</a:t>
            </a:r>
            <a:r>
              <a:rPr lang="zh-CN" i="1">
                <a:solidFill>
                  <a:schemeClr val="accent1"/>
                </a:solidFill>
                <a:sym typeface="+mn-ea"/>
              </a:rPr>
              <a:t>，可</a:t>
            </a:r>
            <a:r>
              <a:rPr i="1">
                <a:solidFill>
                  <a:schemeClr val="accent1"/>
                </a:solidFill>
                <a:sym typeface="+mn-ea"/>
              </a:rPr>
              <a:t>设置缓存的失效时间，可以达到最终一致性。如果用户对一致性要求比较高也可以使用 </a:t>
            </a:r>
            <a:r>
              <a:rPr lang="en-US" i="1">
                <a:solidFill>
                  <a:schemeClr val="accent1"/>
                </a:solidFill>
                <a:sym typeface="+mn-ea"/>
              </a:rPr>
              <a:t>?</a:t>
            </a:r>
            <a:r>
              <a:rPr i="1">
                <a:solidFill>
                  <a:schemeClr val="accent1"/>
                </a:solidFill>
                <a:sym typeface="+mn-ea"/>
              </a:rPr>
              <a:t>version=xx 的技术，也可以每次上传图片返回的url是不同的方式来代替版本号</a:t>
            </a:r>
            <a:r>
              <a:rPr lang="zh-CN" i="1">
                <a:solidFill>
                  <a:schemeClr val="accent1"/>
                </a:solidFill>
                <a:sym typeface="+mn-ea"/>
              </a:rPr>
              <a:t>。</a:t>
            </a:r>
            <a:endParaRPr lang="zh-CN"/>
          </a:p>
          <a:p>
            <a:pPr marL="279400" lvl="1" indent="0" algn="l">
              <a:buNone/>
            </a:pPr>
            <a:r>
              <a:rPr lang="zh-CN" i="1">
                <a:solidFill>
                  <a:schemeClr val="accent1"/>
                </a:solidFill>
                <a:sym typeface="+mn-ea"/>
              </a:rPr>
              <a:t>CDN 存储的资源复本指定过期时间，因而缓存图像文件可在一个小时，一个月有效的。任何资源缓存在 CDN 上，是潜在历史版本，因为在源数据与副本之间总是有一个更新与传输的延迟。</a:t>
            </a:r>
            <a:endParaRPr kumimoji="1" lang="zh-CN" altLang="en-US" i="1" dirty="0">
              <a:solidFill>
                <a:schemeClr val="accent1"/>
              </a:solidFill>
              <a:sym typeface="+mn-ea"/>
            </a:endParaRPr>
          </a:p>
        </p:txBody>
      </p:sp>
      <p:pic>
        <p:nvPicPr>
          <p:cNvPr id="5" name="Picture Placeholder 4"/>
          <p:cNvPicPr>
            <a:picLocks noChangeAspect="1"/>
          </p:cNvPicPr>
          <p:nvPr>
            <p:ph type="pic" sz="half" idx="13"/>
          </p:nvPr>
        </p:nvPicPr>
        <p:blipFill>
          <a:blip r:embed="rId1"/>
          <a:stretch>
            <a:fillRect/>
          </a:stretch>
        </p:blipFill>
        <p:spPr>
          <a:xfrm>
            <a:off x="12024995" y="3724275"/>
            <a:ext cx="12197080" cy="804799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dirty="0">
                <a:sym typeface="+mn-ea"/>
              </a:rPr>
              <a:t>CDN </a:t>
            </a:r>
            <a:r>
              <a:rPr lang="zh-CN" altLang="en-US" dirty="0">
                <a:sym typeface="+mn-ea"/>
              </a:rPr>
              <a:t>数据一致性</a:t>
            </a:r>
            <a:endParaRPr kumimoji="1" lang="zh-CN" altLang="en-US"/>
          </a:p>
        </p:txBody>
      </p:sp>
      <p:sp>
        <p:nvSpPr>
          <p:cNvPr id="7" name="文本占位符 6"/>
          <p:cNvSpPr>
            <a:spLocks noGrp="1"/>
          </p:cNvSpPr>
          <p:nvPr>
            <p:ph type="body" sz="quarter" idx="11"/>
          </p:nvPr>
        </p:nvSpPr>
        <p:spPr>
          <a:xfrm>
            <a:off x="2462530" y="2731770"/>
            <a:ext cx="10368280" cy="10365105"/>
          </a:xfrm>
        </p:spPr>
        <p:txBody>
          <a:bodyPr anchor="t" anchorCtr="0">
            <a:noAutofit/>
          </a:bodyPr>
          <a:lstStyle/>
          <a:p>
            <a:pPr marL="279400" lvl="1" indent="0" algn="l">
              <a:buNone/>
            </a:pPr>
            <a:r>
              <a:rPr lang="zh-CN">
                <a:sym typeface="+mn-ea"/>
              </a:rPr>
              <a:t>Expires</a:t>
            </a:r>
            <a:endParaRPr lang="zh-CN">
              <a:sym typeface="+mn-ea"/>
            </a:endParaRPr>
          </a:p>
          <a:p>
            <a:pPr marL="279400" lvl="1" indent="0" algn="l">
              <a:buNone/>
            </a:pPr>
            <a:r>
              <a:rPr lang="zh-CN" i="1">
                <a:solidFill>
                  <a:schemeClr val="accent1"/>
                </a:solidFill>
                <a:sym typeface="+mn-ea"/>
              </a:rPr>
              <a:t>即在 HTTP 头中指明具体失效的时间(HTTP/1.0)</a:t>
            </a:r>
            <a:endParaRPr lang="zh-CN"/>
          </a:p>
          <a:p>
            <a:pPr marL="279400" lvl="1" indent="0" algn="l">
              <a:buNone/>
            </a:pPr>
            <a:r>
              <a:rPr lang="zh-CN">
                <a:sym typeface="+mn-ea"/>
              </a:rPr>
              <a:t>Cache Control</a:t>
            </a:r>
            <a:endParaRPr lang="zh-CN">
              <a:sym typeface="+mn-ea"/>
            </a:endParaRPr>
          </a:p>
          <a:p>
            <a:pPr marL="279400" lvl="1" indent="0" algn="l">
              <a:buNone/>
            </a:pPr>
            <a:r>
              <a:rPr lang="zh-CN" i="1">
                <a:solidFill>
                  <a:schemeClr val="accent1"/>
                </a:solidFill>
                <a:sym typeface="+mn-ea"/>
              </a:rPr>
              <a:t>max-age 在 HTTP 头中按秒指定失效的时间，优先级高于Expires(HTTP/1.1)</a:t>
            </a:r>
            <a:endParaRPr lang="zh-CN"/>
          </a:p>
          <a:p>
            <a:pPr marL="279400" lvl="1" indent="0" algn="l">
              <a:buNone/>
            </a:pPr>
            <a:r>
              <a:rPr lang="zh-CN">
                <a:sym typeface="+mn-ea"/>
              </a:rPr>
              <a:t>Last-Modified / If-Modified-Since</a:t>
            </a:r>
            <a:endParaRPr lang="zh-CN">
              <a:sym typeface="+mn-ea"/>
            </a:endParaRPr>
          </a:p>
          <a:p>
            <a:pPr marL="279400" lvl="1" indent="0" algn="l">
              <a:buNone/>
            </a:pPr>
            <a:r>
              <a:rPr lang="zh-CN" i="1">
                <a:solidFill>
                  <a:schemeClr val="accent1"/>
                </a:solidFill>
                <a:sym typeface="+mn-ea"/>
              </a:rPr>
              <a:t>文件最后一次修改的时间（精度是秒，HTTP/1.0），需要 Cache-Contr</a:t>
            </a:r>
            <a:r>
              <a:rPr lang="en-US" altLang="zh-CN" i="1">
                <a:solidFill>
                  <a:schemeClr val="accent1"/>
                </a:solidFill>
                <a:sym typeface="+mn-ea"/>
              </a:rPr>
              <a:t>o</a:t>
            </a:r>
            <a:r>
              <a:rPr lang="zh-CN" i="1">
                <a:solidFill>
                  <a:schemeClr val="accent1"/>
                </a:solidFill>
                <a:sym typeface="+mn-ea"/>
              </a:rPr>
              <a:t>l 过期。</a:t>
            </a:r>
            <a:endParaRPr lang="zh-CN"/>
          </a:p>
          <a:p>
            <a:pPr marL="279400" lvl="1" indent="0" algn="l">
              <a:buNone/>
            </a:pPr>
            <a:r>
              <a:rPr lang="zh-CN">
                <a:sym typeface="+mn-ea"/>
              </a:rPr>
              <a:t>Etag</a:t>
            </a:r>
            <a:endParaRPr lang="zh-CN">
              <a:sym typeface="+mn-ea"/>
            </a:endParaRPr>
          </a:p>
          <a:p>
            <a:pPr marL="279400" lvl="1" indent="0" algn="l">
              <a:buNone/>
            </a:pPr>
            <a:r>
              <a:rPr lang="zh-CN" i="1">
                <a:solidFill>
                  <a:schemeClr val="accent1"/>
                </a:solidFill>
                <a:sym typeface="+mn-ea"/>
              </a:rPr>
              <a:t>当前资源在服务器的唯一标识（生成规则由服务器决定）优先级高于 Last-Modified</a:t>
            </a:r>
            <a:endParaRPr kumimoji="1" lang="zh-CN" altLang="en-US"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3024485" y="2731770"/>
            <a:ext cx="10970260" cy="974788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CDN 系统架构</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rPr>
              <a:t>CDN 数据一致性</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accent1"/>
                </a:solidFill>
              </a:rPr>
              <a:t>静</a:t>
            </a:r>
            <a:r>
              <a:rPr kumimoji="1" lang="en-US" altLang="zh-CN">
                <a:solidFill>
                  <a:schemeClr val="accent1"/>
                </a:solidFill>
              </a:rPr>
              <a:t>/</a:t>
            </a:r>
            <a:r>
              <a:rPr kumimoji="1" lang="zh-CN" altLang="en-US">
                <a:solidFill>
                  <a:schemeClr val="accent1"/>
                </a:solidFill>
              </a:rPr>
              <a:t>动态 CDN 加速</a:t>
            </a:r>
            <a:endParaRPr kumimoji="1" lang="en-US" altLang="zh-CN">
              <a:solidFill>
                <a:schemeClr val="bg1"/>
              </a:solid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dirty="0">
                <a:sym typeface="+mn-ea"/>
              </a:rPr>
              <a:t>静态 </a:t>
            </a:r>
            <a:r>
              <a:rPr lang="en-US" altLang="zh-CN" dirty="0">
                <a:sym typeface="+mn-ea"/>
              </a:rPr>
              <a:t>CDN </a:t>
            </a:r>
            <a:r>
              <a:rPr lang="zh-CN" altLang="en-US" dirty="0">
                <a:sym typeface="+mn-ea"/>
              </a:rPr>
              <a:t>加速</a:t>
            </a:r>
            <a:endParaRPr kumimoji="1" lang="zh-CN" altLang="en-US"/>
          </a:p>
        </p:txBody>
      </p:sp>
      <p:sp>
        <p:nvSpPr>
          <p:cNvPr id="7" name="文本占位符 6"/>
          <p:cNvSpPr>
            <a:spLocks noGrp="1"/>
          </p:cNvSpPr>
          <p:nvPr>
            <p:ph type="body" sz="quarter" idx="11"/>
          </p:nvPr>
        </p:nvSpPr>
        <p:spPr>
          <a:xfrm>
            <a:off x="2462530" y="2731770"/>
            <a:ext cx="9252585" cy="10365105"/>
          </a:xfrm>
        </p:spPr>
        <p:txBody>
          <a:bodyPr anchor="t" anchorCtr="0">
            <a:noAutofit/>
          </a:bodyPr>
          <a:lstStyle/>
          <a:p>
            <a:pPr marL="279400" lvl="1" indent="0" algn="l">
              <a:buNone/>
            </a:pPr>
            <a:r>
              <a:rPr lang="zh-CN" sz="4000">
                <a:sym typeface="+mn-ea"/>
              </a:rPr>
              <a:t>地理位置分散的用户最小化接收静态内容所需的跳数，直接从附近边缘的缓存中获取内容。 结果是显着降低了延迟和数据包丢失，加快了页面加载速度，并大大降低了原始基础架构的负载。</a:t>
            </a:r>
            <a:endParaRPr lang="zh-CN" sz="4000"/>
          </a:p>
          <a:p>
            <a:pPr lvl="1" algn="l"/>
            <a:r>
              <a:rPr lang="zh-CN" altLang="en-US" i="1">
                <a:solidFill>
                  <a:schemeClr val="accent1"/>
                </a:solidFill>
                <a:sym typeface="+mn-ea"/>
              </a:rPr>
              <a:t>静态域名非主域名</a:t>
            </a:r>
            <a:endParaRPr lang="zh-CN" altLang="en-US" i="1">
              <a:solidFill>
                <a:schemeClr val="accent1"/>
              </a:solidFill>
            </a:endParaRPr>
          </a:p>
          <a:p>
            <a:pPr lvl="1" algn="l"/>
            <a:r>
              <a:rPr lang="zh-CN" altLang="en-US" i="1">
                <a:solidFill>
                  <a:schemeClr val="accent1"/>
                </a:solidFill>
                <a:sym typeface="+mn-ea"/>
              </a:rPr>
              <a:t>静态多域名和收敛</a:t>
            </a:r>
            <a:endParaRPr lang="zh-CN" altLang="en-US" i="1">
              <a:solidFill>
                <a:schemeClr val="accent1"/>
              </a:solidFill>
            </a:endParaRPr>
          </a:p>
          <a:p>
            <a:pPr lvl="1" algn="l"/>
            <a:r>
              <a:rPr lang="zh-CN" altLang="en-US" i="1">
                <a:solidFill>
                  <a:schemeClr val="accent1"/>
                </a:solidFill>
                <a:sym typeface="+mn-ea"/>
              </a:rPr>
              <a:t>静态资源版本化管理</a:t>
            </a:r>
            <a:endParaRPr kumimoji="1" lang="zh-CN" altLang="en-US"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316460" y="3953510"/>
            <a:ext cx="11629390" cy="713422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dirty="0">
                <a:sym typeface="+mn-ea"/>
              </a:rPr>
              <a:t>动态 </a:t>
            </a:r>
            <a:r>
              <a:rPr lang="en-US" altLang="zh-CN" dirty="0">
                <a:sym typeface="+mn-ea"/>
              </a:rPr>
              <a:t>CDN </a:t>
            </a:r>
            <a:r>
              <a:rPr lang="zh-CN" altLang="en-US" dirty="0">
                <a:sym typeface="+mn-ea"/>
              </a:rPr>
              <a:t>加速</a:t>
            </a:r>
            <a:endParaRPr kumimoji="1" lang="zh-CN" altLang="en-US"/>
          </a:p>
        </p:txBody>
      </p:sp>
      <p:sp>
        <p:nvSpPr>
          <p:cNvPr id="7" name="文本占位符 6"/>
          <p:cNvSpPr>
            <a:spLocks noGrp="1"/>
          </p:cNvSpPr>
          <p:nvPr>
            <p:ph type="body" sz="quarter" idx="11"/>
          </p:nvPr>
        </p:nvSpPr>
        <p:spPr>
          <a:xfrm>
            <a:off x="2462530" y="2731770"/>
            <a:ext cx="9943465" cy="10365105"/>
          </a:xfrm>
        </p:spPr>
        <p:txBody>
          <a:bodyPr anchor="t" anchorCtr="0">
            <a:noAutofit/>
          </a:bodyPr>
          <a:lstStyle/>
          <a:p>
            <a:pPr marL="279400" lvl="1" indent="0" algn="l">
              <a:buNone/>
            </a:pPr>
            <a:r>
              <a:rPr lang="zh-CN">
                <a:sym typeface="+mn-ea"/>
              </a:rPr>
              <a:t>TCP 优化</a:t>
            </a:r>
            <a:endParaRPr lang="zh-CN">
              <a:sym typeface="+mn-ea"/>
            </a:endParaRPr>
          </a:p>
          <a:p>
            <a:pPr marL="279400" lvl="1" indent="0" algn="l">
              <a:buNone/>
            </a:pPr>
            <a:r>
              <a:rPr lang="zh-CN" sz="3200" i="1">
                <a:solidFill>
                  <a:schemeClr val="accent1"/>
                </a:solidFill>
                <a:sym typeface="+mn-ea"/>
              </a:rPr>
              <a:t>设计算法来处理网络拥堵和包丢失，加快这些情况下的数据从 </a:t>
            </a:r>
            <a:r>
              <a:rPr lang="en-US" altLang="zh-CN" sz="3200" i="1">
                <a:solidFill>
                  <a:schemeClr val="accent1"/>
                </a:solidFill>
                <a:sym typeface="+mn-ea"/>
              </a:rPr>
              <a:t>CDN </a:t>
            </a:r>
            <a:r>
              <a:rPr lang="zh-CN" sz="3200" i="1">
                <a:solidFill>
                  <a:schemeClr val="accent1"/>
                </a:solidFill>
                <a:sym typeface="+mn-ea"/>
              </a:rPr>
              <a:t>的恢复以及一些常见的 TCP 瓶颈。</a:t>
            </a:r>
            <a:endParaRPr lang="zh-CN"/>
          </a:p>
          <a:p>
            <a:pPr marL="279400" lvl="1" indent="0" algn="l">
              <a:buNone/>
            </a:pPr>
            <a:r>
              <a:rPr lang="zh-CN">
                <a:sym typeface="+mn-ea"/>
              </a:rPr>
              <a:t>Route optimization</a:t>
            </a:r>
            <a:endParaRPr lang="zh-CN">
              <a:sym typeface="+mn-ea"/>
            </a:endParaRPr>
          </a:p>
          <a:p>
            <a:pPr marL="279400" lvl="1" indent="0" algn="l">
              <a:buNone/>
            </a:pPr>
            <a:r>
              <a:rPr lang="zh-CN" sz="3200" i="1">
                <a:solidFill>
                  <a:schemeClr val="accent1"/>
                </a:solidFill>
                <a:sym typeface="+mn-ea"/>
              </a:rPr>
              <a:t>就是优化从源到用户端的请求的线路，以及可靠性，就是不断的测量计算得到更快更可靠的路线。</a:t>
            </a:r>
            <a:endParaRPr lang="zh-CN"/>
          </a:p>
          <a:p>
            <a:pPr marL="279400" lvl="1" indent="0" algn="l">
              <a:buNone/>
            </a:pPr>
            <a:r>
              <a:rPr lang="zh-CN">
                <a:sym typeface="+mn-ea"/>
              </a:rPr>
              <a:t>Connection management</a:t>
            </a:r>
            <a:endParaRPr lang="zh-CN">
              <a:sym typeface="+mn-ea"/>
            </a:endParaRPr>
          </a:p>
          <a:p>
            <a:pPr marL="279400" lvl="1" indent="0" algn="l">
              <a:buNone/>
            </a:pPr>
            <a:r>
              <a:rPr lang="zh-CN" sz="3200" i="1">
                <a:solidFill>
                  <a:schemeClr val="accent1"/>
                </a:solidFill>
                <a:sym typeface="+mn-ea"/>
              </a:rPr>
              <a:t>就是边缘和源之间，包括 CDN 之前的线路，采用长连接，而不是每一个请求一个连接</a:t>
            </a:r>
            <a:endParaRPr lang="zh-CN"/>
          </a:p>
          <a:p>
            <a:pPr marL="279400" lvl="1" indent="0" algn="l">
              <a:buNone/>
            </a:pPr>
            <a:r>
              <a:rPr lang="zh-CN">
                <a:sym typeface="+mn-ea"/>
              </a:rPr>
              <a:t>On-the-fly compression</a:t>
            </a:r>
            <a:endParaRPr lang="zh-CN">
              <a:sym typeface="+mn-ea"/>
            </a:endParaRPr>
          </a:p>
          <a:p>
            <a:pPr marL="279400" lvl="1" indent="0" algn="l">
              <a:buNone/>
            </a:pPr>
            <a:r>
              <a:rPr lang="zh-CN" sz="3200" i="1">
                <a:solidFill>
                  <a:schemeClr val="accent1"/>
                </a:solidFill>
                <a:sym typeface="+mn-ea"/>
              </a:rPr>
              <a:t>就是数据在刚刚离开源的时候就进行压缩，可以缩短在整个网络之中的流通时间。</a:t>
            </a:r>
            <a:endParaRPr lang="zh-CN"/>
          </a:p>
          <a:p>
            <a:pPr marL="279400" lvl="1" indent="0" algn="l">
              <a:buNone/>
            </a:pPr>
            <a:r>
              <a:rPr lang="zh-CN">
                <a:sym typeface="+mn-ea"/>
              </a:rPr>
              <a:t>SSL offload</a:t>
            </a:r>
            <a:endParaRPr lang="zh-CN">
              <a:sym typeface="+mn-ea"/>
            </a:endParaRPr>
          </a:p>
          <a:p>
            <a:pPr marL="279400" lvl="1" indent="0" algn="l">
              <a:buNone/>
            </a:pPr>
            <a:r>
              <a:rPr lang="zh-CN" sz="3200" i="1">
                <a:solidFill>
                  <a:schemeClr val="accent1"/>
                </a:solidFill>
                <a:sym typeface="+mn-ea"/>
              </a:rPr>
              <a:t>加速或者说减少一些安全监测，减少原服务器执行这种计算密集型的压力。</a:t>
            </a:r>
            <a:endParaRPr kumimoji="1" lang="zh-CN" altLang="en-US" sz="32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586335" y="4205605"/>
            <a:ext cx="11629390" cy="713422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多活系统</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sym typeface="+mn-ea"/>
              </a:rPr>
              <a:t>账号多活</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sym typeface="+mn-ea"/>
              </a:rPr>
              <a:t>稿件多活</a:t>
            </a:r>
            <a:endParaRPr kumimoji="1" lang="zh-CN" altLang="en-US">
              <a:solidFill>
                <a:schemeClr val="bg1"/>
              </a:solidFill>
            </a:endParaRPr>
          </a:p>
          <a:p>
            <a:pPr>
              <a:buFont typeface="Arial" panose="020B0604020202090204" pitchFamily="34" charset="0"/>
            </a:pPr>
            <a:endParaRPr kumimoji="1" lang="zh-CN" altLang="en-US">
              <a:solidFill>
                <a:schemeClr val="bg1"/>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DNS </a:t>
            </a:r>
            <a:r>
              <a:rPr kumimoji="1" lang="zh-CN" altLang="en-US"/>
              <a:t>介绍</a:t>
            </a:r>
            <a:endParaRPr kumimoji="1" lang="zh-CN" altLang="en-US"/>
          </a:p>
        </p:txBody>
      </p:sp>
      <p:sp>
        <p:nvSpPr>
          <p:cNvPr id="7" name="文本占位符 6"/>
          <p:cNvSpPr>
            <a:spLocks noGrp="1"/>
          </p:cNvSpPr>
          <p:nvPr>
            <p:ph type="body" sz="quarter" idx="11"/>
          </p:nvPr>
        </p:nvSpPr>
        <p:spPr>
          <a:xfrm>
            <a:off x="2462530" y="2731770"/>
            <a:ext cx="19457670" cy="3839845"/>
          </a:xfrm>
        </p:spPr>
        <p:txBody>
          <a:bodyPr anchor="t" anchorCtr="0">
            <a:noAutofit/>
          </a:bodyPr>
          <a:lstStyle/>
          <a:p>
            <a:pPr marL="0" indent="0">
              <a:buNone/>
            </a:pPr>
            <a:r>
              <a:rPr lang="zh-CN" altLang="en-US" sz="3600" dirty="0">
                <a:sym typeface="+mn-ea"/>
              </a:rPr>
              <a:t>DNS（Domain Name System，域名系统），DNS 服务用于在网络请求时，将域名转为 IP 地址。能够使用户更方便的访问互联网，而不用去记住能够被机器直接读取的 IP 数串。</a:t>
            </a:r>
            <a:endParaRPr lang="zh-CN" altLang="en-US" sz="3600" dirty="0"/>
          </a:p>
          <a:p>
            <a:pPr marL="0" indent="0">
              <a:buNone/>
            </a:pPr>
            <a:r>
              <a:rPr lang="zh-CN" altLang="en-US" sz="3600" dirty="0">
                <a:sym typeface="+mn-ea"/>
              </a:rPr>
              <a:t>传统的基于 UDP 协议的公共 DNS 服务极易发生 DNS 劫持，从而造成安全问题。</a:t>
            </a:r>
            <a:endParaRPr lang="zh-CN" altLang="en-US" sz="3600" dirty="0"/>
          </a:p>
          <a:p>
            <a:pPr marL="279400" lvl="1" indent="0" algn="l">
              <a:buNone/>
            </a:pPr>
            <a:endParaRPr kumimoji="1" lang="en-US" altLang="zh-CN" dirty="0">
              <a:solidFill>
                <a:schemeClr val="bg1"/>
              </a:solidFill>
              <a:sym typeface="+mn-ea"/>
            </a:endParaRPr>
          </a:p>
        </p:txBody>
      </p:sp>
      <p:pic>
        <p:nvPicPr>
          <p:cNvPr id="5" name="图片 4"/>
          <p:cNvPicPr>
            <a:picLocks noChangeAspect="1"/>
          </p:cNvPicPr>
          <p:nvPr/>
        </p:nvPicPr>
        <p:blipFill>
          <a:blip r:embed="rId1"/>
          <a:stretch>
            <a:fillRect/>
          </a:stretch>
        </p:blipFill>
        <p:spPr>
          <a:xfrm>
            <a:off x="2966085" y="5925185"/>
            <a:ext cx="18451830" cy="734123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多活系统</a:t>
            </a:r>
            <a:endParaRPr kumimoji="1" lang="zh-CN" altLang="en-US"/>
          </a:p>
        </p:txBody>
      </p:sp>
      <p:sp>
        <p:nvSpPr>
          <p:cNvPr id="7" name="文本占位符 6"/>
          <p:cNvSpPr>
            <a:spLocks noGrp="1"/>
          </p:cNvSpPr>
          <p:nvPr>
            <p:ph type="body" sz="quarter" idx="11"/>
          </p:nvPr>
        </p:nvSpPr>
        <p:spPr>
          <a:xfrm>
            <a:off x="2462530" y="2731770"/>
            <a:ext cx="19457670" cy="10365105"/>
          </a:xfrm>
        </p:spPr>
        <p:txBody>
          <a:bodyPr anchor="t" anchorCtr="0">
            <a:noAutofit/>
          </a:bodyPr>
          <a:lstStyle/>
          <a:p>
            <a:pPr marL="571500" indent="-571500">
              <a:buFont typeface="Arial" panose="020B0604020202090204" pitchFamily="34" charset="0"/>
              <a:buChar char="•"/>
            </a:pPr>
            <a:r>
              <a:rPr kumimoji="1" lang="zh-CN" altLang="en-US" dirty="0">
                <a:solidFill>
                  <a:schemeClr val="bg1"/>
                </a:solidFill>
                <a:sym typeface="+mn-ea"/>
              </a:rPr>
              <a:t>业务分级</a:t>
            </a:r>
            <a:endParaRPr kumimoji="1" lang="zh-CN" altLang="en-US" dirty="0">
              <a:solidFill>
                <a:schemeClr val="bg1"/>
              </a:solidFill>
              <a:sym typeface="+mn-ea"/>
            </a:endParaRPr>
          </a:p>
          <a:p>
            <a:pPr>
              <a:buFont typeface="Arial" panose="020B0604020202090204" pitchFamily="34" charset="0"/>
            </a:pPr>
            <a:r>
              <a:rPr kumimoji="1" lang="zh-CN" altLang="en-US" dirty="0">
                <a:solidFill>
                  <a:schemeClr val="bg1"/>
                </a:solidFill>
                <a:sym typeface="+mn-ea"/>
              </a:rPr>
              <a:t>    </a:t>
            </a:r>
            <a:r>
              <a:rPr kumimoji="1" lang="zh-CN" altLang="en-US" sz="3600" i="1" dirty="0">
                <a:solidFill>
                  <a:schemeClr val="accent1"/>
                </a:solidFill>
                <a:sym typeface="+mn-ea"/>
              </a:rPr>
              <a:t>按照一定的标准将业务进行分级，挑选出核心的业务，只为核心业务核心场景设计异地多活，降低方案整体复杂度和实现成本。例如：</a:t>
            </a:r>
            <a:r>
              <a:rPr kumimoji="1" lang="en-US" altLang="zh-CN" sz="3600" i="1" dirty="0">
                <a:solidFill>
                  <a:schemeClr val="accent1"/>
                </a:solidFill>
                <a:sym typeface="+mn-ea"/>
              </a:rPr>
              <a:t>1</a:t>
            </a:r>
            <a:r>
              <a:rPr kumimoji="1" lang="zh-CN" altLang="en-US" sz="3600" i="1" dirty="0">
                <a:solidFill>
                  <a:schemeClr val="accent1"/>
                </a:solidFill>
                <a:sym typeface="+mn-ea"/>
              </a:rPr>
              <a:t>、访问量；</a:t>
            </a:r>
            <a:r>
              <a:rPr kumimoji="1" lang="en-US" altLang="zh-CN" sz="3600" i="1" dirty="0">
                <a:solidFill>
                  <a:schemeClr val="accent1"/>
                </a:solidFill>
                <a:sym typeface="+mn-ea"/>
              </a:rPr>
              <a:t>2</a:t>
            </a:r>
            <a:r>
              <a:rPr kumimoji="1" lang="zh-CN" altLang="en-US" sz="3600" i="1" dirty="0">
                <a:solidFill>
                  <a:schemeClr val="accent1"/>
                </a:solidFill>
                <a:sym typeface="+mn-ea"/>
              </a:rPr>
              <a:t>、核心场景；</a:t>
            </a:r>
            <a:r>
              <a:rPr kumimoji="1" lang="en-US" altLang="zh-CN" sz="3600" i="1" dirty="0">
                <a:solidFill>
                  <a:schemeClr val="accent1"/>
                </a:solidFill>
                <a:sym typeface="+mn-ea"/>
              </a:rPr>
              <a:t>3</a:t>
            </a:r>
            <a:r>
              <a:rPr kumimoji="1" lang="zh-CN" altLang="en-US" sz="3600" i="1" dirty="0">
                <a:solidFill>
                  <a:schemeClr val="accent1"/>
                </a:solidFill>
                <a:sym typeface="+mn-ea"/>
              </a:rPr>
              <a:t>、收入；避免进入所有业务都要全部多活，分阶段分场景推进。</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dirty="0">
                <a:solidFill>
                  <a:schemeClr val="bg1"/>
                </a:solidFill>
                <a:sym typeface="+mn-ea"/>
              </a:rPr>
              <a:t>数据分类</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    挑选出核心业务后，需要对核心业务相关的数据进一步分析，目的在于识别所有的数据及数据特征，这些数据特征会影响后面的方案设计。常见的数据特征分析维度有：</a:t>
            </a:r>
            <a:r>
              <a:rPr kumimoji="1" lang="en-US" altLang="zh-CN" sz="3600" i="1" dirty="0">
                <a:solidFill>
                  <a:schemeClr val="accent1"/>
                </a:solidFill>
                <a:sym typeface="+mn-ea"/>
              </a:rPr>
              <a:t>1</a:t>
            </a:r>
            <a:r>
              <a:rPr kumimoji="1" lang="zh-CN" altLang="en-US" sz="3600" i="1" dirty="0">
                <a:solidFill>
                  <a:schemeClr val="accent1"/>
                </a:solidFill>
                <a:sym typeface="+mn-ea"/>
              </a:rPr>
              <a:t>、数据量；</a:t>
            </a:r>
            <a:r>
              <a:rPr kumimoji="1" lang="en-US" altLang="zh-CN" sz="3600" i="1" dirty="0">
                <a:solidFill>
                  <a:schemeClr val="accent1"/>
                </a:solidFill>
                <a:sym typeface="+mn-ea"/>
              </a:rPr>
              <a:t>2</a:t>
            </a:r>
            <a:r>
              <a:rPr kumimoji="1" lang="zh-CN" altLang="en-US" sz="3600" i="1" dirty="0">
                <a:solidFill>
                  <a:schemeClr val="accent1"/>
                </a:solidFill>
                <a:sym typeface="+mn-ea"/>
              </a:rPr>
              <a:t>、唯一性；</a:t>
            </a:r>
            <a:r>
              <a:rPr kumimoji="1" lang="en-US" altLang="zh-CN" sz="3600" i="1" dirty="0">
                <a:solidFill>
                  <a:schemeClr val="accent1"/>
                </a:solidFill>
                <a:sym typeface="+mn-ea"/>
              </a:rPr>
              <a:t>3</a:t>
            </a:r>
            <a:r>
              <a:rPr kumimoji="1" lang="zh-CN" altLang="en-US" sz="3600" i="1" dirty="0">
                <a:solidFill>
                  <a:schemeClr val="accent1"/>
                </a:solidFill>
                <a:sym typeface="+mn-ea"/>
              </a:rPr>
              <a:t>、实时性；</a:t>
            </a:r>
            <a:r>
              <a:rPr kumimoji="1" lang="en-US" altLang="zh-CN" sz="3600" i="1" dirty="0">
                <a:solidFill>
                  <a:schemeClr val="accent1"/>
                </a:solidFill>
                <a:sym typeface="+mn-ea"/>
              </a:rPr>
              <a:t>4</a:t>
            </a:r>
            <a:r>
              <a:rPr kumimoji="1" lang="zh-CN" altLang="en-US" sz="3600" i="1" dirty="0">
                <a:solidFill>
                  <a:schemeClr val="accent1"/>
                </a:solidFill>
                <a:sym typeface="+mn-ea"/>
              </a:rPr>
              <a:t>、可丢失性；</a:t>
            </a:r>
            <a:r>
              <a:rPr kumimoji="1" lang="en-US" altLang="zh-CN" sz="3600" i="1" dirty="0">
                <a:solidFill>
                  <a:schemeClr val="accent1"/>
                </a:solidFill>
                <a:sym typeface="+mn-ea"/>
              </a:rPr>
              <a:t>5</a:t>
            </a:r>
            <a:r>
              <a:rPr kumimoji="1" lang="zh-CN" altLang="en-US" sz="3600" i="1" dirty="0">
                <a:solidFill>
                  <a:schemeClr val="accent1"/>
                </a:solidFill>
                <a:sym typeface="+mn-ea"/>
              </a:rPr>
              <a:t>、可恢复性；</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dirty="0">
                <a:solidFill>
                  <a:schemeClr val="bg1"/>
                </a:solidFill>
                <a:sym typeface="+mn-ea"/>
              </a:rPr>
              <a:t>数据同步</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    确定数据的特点后，我们可以根据不同的数据设计不同的同步方案。常见的数据同步方案有：</a:t>
            </a:r>
            <a:r>
              <a:rPr kumimoji="1" lang="en-US" altLang="zh-CN" sz="3600" i="1" dirty="0">
                <a:solidFill>
                  <a:schemeClr val="accent1"/>
                </a:solidFill>
                <a:sym typeface="+mn-ea"/>
              </a:rPr>
              <a:t>1</a:t>
            </a:r>
            <a:r>
              <a:rPr kumimoji="1" lang="zh-CN" altLang="en-US" sz="3600" i="1" dirty="0">
                <a:solidFill>
                  <a:schemeClr val="accent1"/>
                </a:solidFill>
                <a:sym typeface="+mn-ea"/>
              </a:rPr>
              <a:t>、存储系统同步；</a:t>
            </a:r>
            <a:r>
              <a:rPr kumimoji="1" lang="en-US" altLang="zh-CN" sz="3600" i="1" dirty="0">
                <a:solidFill>
                  <a:schemeClr val="accent1"/>
                </a:solidFill>
                <a:sym typeface="+mn-ea"/>
              </a:rPr>
              <a:t>2</a:t>
            </a:r>
            <a:r>
              <a:rPr kumimoji="1" lang="zh-CN" altLang="en-US" sz="3600" i="1" dirty="0">
                <a:solidFill>
                  <a:schemeClr val="accent1"/>
                </a:solidFill>
                <a:sym typeface="+mn-ea"/>
              </a:rPr>
              <a:t>、消息队列同步；</a:t>
            </a:r>
            <a:r>
              <a:rPr kumimoji="1" lang="en-US" altLang="zh-CN" sz="3600" i="1" dirty="0">
                <a:solidFill>
                  <a:schemeClr val="accent1"/>
                </a:solidFill>
                <a:sym typeface="+mn-ea"/>
              </a:rPr>
              <a:t>3</a:t>
            </a:r>
            <a:r>
              <a:rPr kumimoji="1" lang="zh-CN" altLang="en-US" sz="3600" i="1" dirty="0">
                <a:solidFill>
                  <a:schemeClr val="accent1"/>
                </a:solidFill>
                <a:sym typeface="+mn-ea"/>
              </a:rPr>
              <a:t>、重复生成；</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dirty="0">
                <a:solidFill>
                  <a:schemeClr val="bg1"/>
                </a:solidFill>
                <a:sym typeface="+mn-ea"/>
              </a:rPr>
              <a:t>异常处理</a:t>
            </a:r>
            <a:endParaRPr kumimoji="1" lang="zh-CN" altLang="en-US" dirty="0">
              <a:solidFill>
                <a:schemeClr val="bg1"/>
              </a:solidFill>
              <a:sym typeface="+mn-ea"/>
            </a:endParaRPr>
          </a:p>
          <a:p>
            <a:pPr>
              <a:buFont typeface="Arial" panose="020B0604020202090204" pitchFamily="34" charset="0"/>
            </a:pPr>
            <a:r>
              <a:rPr kumimoji="1" lang="zh-CN" altLang="en-US" dirty="0">
                <a:solidFill>
                  <a:schemeClr val="bg1"/>
                </a:solidFill>
                <a:sym typeface="+mn-ea"/>
              </a:rPr>
              <a:t>    </a:t>
            </a:r>
            <a:r>
              <a:rPr kumimoji="1" lang="zh-CN" altLang="en-US" sz="3600" i="1" dirty="0">
                <a:solidFill>
                  <a:schemeClr val="accent1"/>
                </a:solidFill>
                <a:sym typeface="+mn-ea"/>
              </a:rPr>
              <a:t>无论数据同步方案如何设计，一旦出现极端异常的情况，总是会有部分数据出现异常的。例如，同步延迟、数据丢失、数据不一致等。异常处理就是假设在出现这些问题时，系统将采取什么措施来应对。常见的异常处理措施：</a:t>
            </a:r>
            <a:r>
              <a:rPr kumimoji="1" lang="en-US" altLang="zh-CN" sz="3600" i="1" dirty="0">
                <a:solidFill>
                  <a:schemeClr val="accent1"/>
                </a:solidFill>
                <a:sym typeface="+mn-ea"/>
              </a:rPr>
              <a:t>1</a:t>
            </a:r>
            <a:r>
              <a:rPr kumimoji="1" lang="zh-CN" altLang="en-US" sz="3600" i="1" dirty="0">
                <a:solidFill>
                  <a:schemeClr val="accent1"/>
                </a:solidFill>
                <a:sym typeface="+mn-ea"/>
              </a:rPr>
              <a:t>、多通道同步；</a:t>
            </a:r>
            <a:r>
              <a:rPr kumimoji="1" lang="en-US" altLang="zh-CN" sz="3600" i="1" dirty="0">
                <a:solidFill>
                  <a:schemeClr val="accent1"/>
                </a:solidFill>
                <a:sym typeface="+mn-ea"/>
              </a:rPr>
              <a:t>2</a:t>
            </a:r>
            <a:r>
              <a:rPr kumimoji="1" lang="zh-CN" altLang="en-US" sz="3600" i="1" dirty="0">
                <a:solidFill>
                  <a:schemeClr val="accent1"/>
                </a:solidFill>
                <a:sym typeface="+mn-ea"/>
              </a:rPr>
              <a:t>、同步和异步访问；</a:t>
            </a:r>
            <a:r>
              <a:rPr kumimoji="1" lang="en-US" altLang="zh-CN" sz="3600" i="1" dirty="0">
                <a:solidFill>
                  <a:schemeClr val="accent1"/>
                </a:solidFill>
                <a:sym typeface="+mn-ea"/>
              </a:rPr>
              <a:t>3</a:t>
            </a:r>
            <a:r>
              <a:rPr kumimoji="1" lang="zh-CN" altLang="en-US" sz="3600" i="1" dirty="0">
                <a:solidFill>
                  <a:schemeClr val="accent1"/>
                </a:solidFill>
                <a:sym typeface="+mn-ea"/>
              </a:rPr>
              <a:t>、日志记录；</a:t>
            </a:r>
            <a:r>
              <a:rPr kumimoji="1" lang="en-US" altLang="zh-CN" sz="3600" i="1" dirty="0">
                <a:solidFill>
                  <a:schemeClr val="accent1"/>
                </a:solidFill>
                <a:sym typeface="+mn-ea"/>
              </a:rPr>
              <a:t>4</a:t>
            </a:r>
            <a:r>
              <a:rPr kumimoji="1" lang="zh-CN" altLang="en-US" sz="3600" i="1" dirty="0">
                <a:solidFill>
                  <a:schemeClr val="accent1"/>
                </a:solidFill>
                <a:sym typeface="+mn-ea"/>
              </a:rPr>
              <a:t>、补偿；</a:t>
            </a:r>
            <a:endParaRPr kumimoji="1" lang="zh-CN" altLang="en-US" sz="3600" i="1" dirty="0">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多活系统</a:t>
            </a:r>
            <a:endParaRPr kumimoji="1" lang="zh-CN" altLang="en-US"/>
          </a:p>
        </p:txBody>
      </p:sp>
      <p:sp>
        <p:nvSpPr>
          <p:cNvPr id="7" name="文本占位符 6"/>
          <p:cNvSpPr>
            <a:spLocks noGrp="1"/>
          </p:cNvSpPr>
          <p:nvPr>
            <p:ph type="body" sz="quarter" idx="11"/>
          </p:nvPr>
        </p:nvSpPr>
        <p:spPr>
          <a:xfrm>
            <a:off x="2462530" y="2731770"/>
            <a:ext cx="19457670" cy="10365105"/>
          </a:xfrm>
        </p:spPr>
        <p:txBody>
          <a:bodyPr anchor="t" anchorCtr="0">
            <a:noAutofit/>
          </a:bodyPr>
          <a:lstStyle/>
          <a:p>
            <a:pPr>
              <a:buFont typeface="Arial" panose="020B0604020202090204" pitchFamily="34" charset="0"/>
            </a:pPr>
            <a:r>
              <a:rPr kumimoji="1" lang="zh-CN" altLang="en-US" dirty="0">
                <a:solidFill>
                  <a:schemeClr val="bg1"/>
                </a:solidFill>
                <a:sym typeface="+mn-ea"/>
              </a:rPr>
              <a:t>多活不是整个体系业务的多活，而是分成不同维度，不同重要性的多活，比如我们业务观看体验为主（淘宝以交易单元，买家为维度），那么第一大前提就是浏览、观看上的多活。我们将资源分为三类：</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Global 资源：多个 Zone（机房）共享访问的资源，每个 Zone 访问本 Zone 的资源，但是 Global 层面来说是单写 Core Zone（核心机房），即：单写+多读、利用数据复制（写Zone 单向）实现最终一致性方案实现；</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Multi Zone 资源：多个 Zone 分片部署，每个 Zone 拥有部分的 Shard 数据，比如我们按照用户维度拆分，用户 A 可能在 ZoneA，用户 B 可能在 ZoneB，即：多写+多读、利用数据复制（写 Zone 双向复制）方案实现；</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Single Zone 资源：单机房部署业务；</a:t>
            </a:r>
            <a:endParaRPr kumimoji="1" lang="zh-CN" altLang="en-US" sz="3600" i="1" dirty="0">
              <a:solidFill>
                <a:schemeClr val="accent1"/>
              </a:solidFill>
              <a:sym typeface="+mn-ea"/>
            </a:endParaRPr>
          </a:p>
          <a:p>
            <a:pPr>
              <a:buFont typeface="Arial" panose="020B0604020202090204" pitchFamily="34" charset="0"/>
            </a:pPr>
            <a:endParaRPr kumimoji="1" lang="zh-CN" altLang="en-US" dirty="0">
              <a:solidFill>
                <a:schemeClr val="bg1"/>
              </a:solidFill>
              <a:sym typeface="+mn-ea"/>
            </a:endParaRPr>
          </a:p>
          <a:p>
            <a:pPr>
              <a:buFont typeface="Arial" panose="020B0604020202090204" pitchFamily="34" charset="0"/>
            </a:pPr>
            <a:r>
              <a:rPr kumimoji="1" lang="en-US" altLang="zh-CN" sz="3600" i="1" dirty="0">
                <a:solidFill>
                  <a:schemeClr val="accent2"/>
                </a:solidFill>
                <a:sym typeface="+mn-ea"/>
              </a:rPr>
              <a:t>核心</a:t>
            </a:r>
            <a:r>
              <a:rPr kumimoji="1" lang="zh-CN" altLang="en-US" sz="3600" i="1" dirty="0">
                <a:solidFill>
                  <a:schemeClr val="accent2"/>
                </a:solidFill>
                <a:sym typeface="+mn-ea"/>
              </a:rPr>
              <a:t>主要围绕：PC/APP 首页可观看、视频详情页可打开、账号可登陆、鉴权来开展，我们认为最合适我们观看类业务最合适的场景就是采用 Global 资源策略，对于社区类（评论、弹幕）可能会采用 Multi Zone 的策略。</a:t>
            </a:r>
            <a:endParaRPr kumimoji="1" lang="zh-CN" altLang="en-US" sz="3600" i="1" dirty="0">
              <a:solidFill>
                <a:schemeClr val="accent2"/>
              </a:solidFill>
              <a:sym typeface="+mn-e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多活系统</a:t>
            </a:r>
            <a:endParaRPr kumimoji="1" lang="zh-CN" altLang="en-US"/>
          </a:p>
        </p:txBody>
      </p:sp>
      <p:pic>
        <p:nvPicPr>
          <p:cNvPr id="3" name="图片 2"/>
          <p:cNvPicPr>
            <a:picLocks noChangeAspect="1"/>
          </p:cNvPicPr>
          <p:nvPr/>
        </p:nvPicPr>
        <p:blipFill>
          <a:blip r:embed="rId1"/>
          <a:stretch>
            <a:fillRect/>
          </a:stretch>
        </p:blipFill>
        <p:spPr>
          <a:xfrm>
            <a:off x="2770505" y="2736850"/>
            <a:ext cx="18842990" cy="1061593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多活系统</a:t>
            </a:r>
            <a:endParaRPr kumimoji="1" lang="zh-CN" altLang="en-US"/>
          </a:p>
        </p:txBody>
      </p:sp>
      <p:sp>
        <p:nvSpPr>
          <p:cNvPr id="7" name="文本占位符 6"/>
          <p:cNvSpPr>
            <a:spLocks noGrp="1"/>
          </p:cNvSpPr>
          <p:nvPr>
            <p:ph type="body" sz="quarter" idx="11"/>
          </p:nvPr>
        </p:nvSpPr>
        <p:spPr>
          <a:xfrm>
            <a:off x="2462530" y="2731770"/>
            <a:ext cx="19457670" cy="5552440"/>
          </a:xfrm>
        </p:spPr>
        <p:txBody>
          <a:bodyPr anchor="t" anchorCtr="0">
            <a:noAutofit/>
          </a:bodyPr>
          <a:lstStyle/>
          <a:p>
            <a:pPr marL="571500" indent="-571500">
              <a:buFont typeface="Arial" panose="020B0604020202090204" pitchFamily="34" charset="0"/>
              <a:buChar char="•"/>
            </a:pPr>
            <a:r>
              <a:rPr kumimoji="1" lang="zh-CN" altLang="en-US" dirty="0">
                <a:solidFill>
                  <a:schemeClr val="bg1"/>
                </a:solidFill>
                <a:sym typeface="+mn-ea"/>
              </a:rPr>
              <a:t>RPO(Recovery Point Object)：表示机房级别故障时，未被同步的数据时长。考虑到 MySQL 在特殊情况下复制延迟较大情况下，RPO 设置为分钟级别，正常情况下 RPO 为秒级</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dirty="0">
                <a:solidFill>
                  <a:schemeClr val="bg1"/>
                </a:solidFill>
                <a:sym typeface="+mn-ea"/>
              </a:rPr>
              <a:t>RTO(Recovery Target Object)：表示机房故障情况下，关键流程或系统切换恢复时间，一般为分钟级别</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dirty="0">
                <a:solidFill>
                  <a:schemeClr val="bg1"/>
                </a:solidFill>
                <a:sym typeface="+mn-ea"/>
              </a:rPr>
              <a:t>WRT(Work Recovery Time)：表示故障时，由于 RPO 导致的未同步异常数据修复完成时长，一般为小时级别。</a:t>
            </a:r>
            <a:endParaRPr kumimoji="1" lang="zh-CN" altLang="en-US" dirty="0">
              <a:solidFill>
                <a:schemeClr val="bg1"/>
              </a:solidFill>
              <a:sym typeface="+mn-ea"/>
            </a:endParaRPr>
          </a:p>
        </p:txBody>
      </p:sp>
      <p:pic>
        <p:nvPicPr>
          <p:cNvPr id="3" name="图片 2"/>
          <p:cNvPicPr>
            <a:picLocks noChangeAspect="1"/>
          </p:cNvPicPr>
          <p:nvPr/>
        </p:nvPicPr>
        <p:blipFill>
          <a:blip r:embed="rId1"/>
          <a:stretch>
            <a:fillRect/>
          </a:stretch>
        </p:blipFill>
        <p:spPr>
          <a:xfrm>
            <a:off x="3557270" y="8435340"/>
            <a:ext cx="17267555" cy="480758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多活系统</a:t>
            </a:r>
            <a:endParaRPr kumimoji="1" lang="zh-CN" altLang="en-US"/>
          </a:p>
        </p:txBody>
      </p:sp>
      <p:pic>
        <p:nvPicPr>
          <p:cNvPr id="4" name="图片 3"/>
          <p:cNvPicPr>
            <a:picLocks noChangeAspect="1"/>
          </p:cNvPicPr>
          <p:nvPr/>
        </p:nvPicPr>
        <p:blipFill>
          <a:blip r:embed="rId1"/>
          <a:stretch>
            <a:fillRect/>
          </a:stretch>
        </p:blipFill>
        <p:spPr>
          <a:xfrm>
            <a:off x="3072130" y="2822575"/>
            <a:ext cx="18238470" cy="1025207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9457670" cy="4207510"/>
          </a:xfrm>
        </p:spPr>
        <p:txBody>
          <a:bodyPr anchor="t" anchorCtr="0">
            <a:noAutofit/>
          </a:bodyPr>
          <a:lstStyle/>
          <a:p>
            <a:pPr>
              <a:buFont typeface="Arial" panose="020B0604020202090204" pitchFamily="34" charset="0"/>
            </a:pPr>
            <a:r>
              <a:rPr kumimoji="1" lang="zh-CN" altLang="en-US" dirty="0">
                <a:solidFill>
                  <a:schemeClr val="bg1"/>
                </a:solidFill>
                <a:sym typeface="+mn-ea"/>
              </a:rPr>
              <a:t>业务过程中包含3个最重要的角色，分别是用户、商家和骑手，一个订单包含3个步骤：</a:t>
            </a:r>
            <a:endParaRPr kumimoji="1" lang="zh-CN" altLang="en-US" sz="3600" i="1" dirty="0">
              <a:solidFill>
                <a:schemeClr val="accent2"/>
              </a:solidFill>
              <a:sym typeface="+mn-ea"/>
            </a:endParaRPr>
          </a:p>
          <a:p>
            <a:pPr marL="742950" indent="-742950">
              <a:buFont typeface="Arial" panose="020B0604020202090204" pitchFamily="34" charset="0"/>
              <a:buAutoNum type="arabicPeriod"/>
            </a:pPr>
            <a:r>
              <a:rPr kumimoji="1" lang="zh-CN" altLang="en-US" sz="3600" i="1" dirty="0">
                <a:solidFill>
                  <a:schemeClr val="accent1"/>
                </a:solidFill>
                <a:sym typeface="+mn-ea"/>
              </a:rPr>
              <a:t>用户打开我们的APP，系统会推荐出用户位置附近的各种美食，推荐顺序中结合了用户习惯，推荐排序，商户的推广等。用户找到中意的食物 ，下单并支付，订单会流转到商家。</a:t>
            </a:r>
            <a:endParaRPr kumimoji="1" lang="zh-CN" altLang="en-US" sz="3600" i="1" dirty="0">
              <a:solidFill>
                <a:schemeClr val="accent1"/>
              </a:solidFill>
              <a:sym typeface="+mn-ea"/>
            </a:endParaRPr>
          </a:p>
          <a:p>
            <a:pPr marL="742950" indent="-742950">
              <a:buFont typeface="Arial" panose="020B0604020202090204" pitchFamily="34" charset="0"/>
              <a:buAutoNum type="arabicPeriod"/>
            </a:pPr>
            <a:r>
              <a:rPr kumimoji="1" lang="zh-CN" altLang="en-US" sz="3600" i="1" dirty="0">
                <a:solidFill>
                  <a:schemeClr val="accent1"/>
                </a:solidFill>
                <a:sym typeface="+mn-ea"/>
              </a:rPr>
              <a:t>商家接单并开始制作食物，制作完成后，系统调度骑手赶到店面，取走食物。</a:t>
            </a:r>
            <a:endParaRPr kumimoji="1" lang="zh-CN" altLang="en-US" sz="3600" i="1" dirty="0">
              <a:solidFill>
                <a:schemeClr val="accent1"/>
              </a:solidFill>
              <a:sym typeface="+mn-ea"/>
            </a:endParaRPr>
          </a:p>
          <a:p>
            <a:pPr marL="742950" indent="-742950">
              <a:buFont typeface="Arial" panose="020B0604020202090204" pitchFamily="34" charset="0"/>
              <a:buAutoNum type="arabicPeriod"/>
            </a:pPr>
            <a:r>
              <a:rPr kumimoji="1" lang="zh-CN" altLang="en-US" sz="3600" i="1" dirty="0">
                <a:solidFill>
                  <a:schemeClr val="accent1"/>
                </a:solidFill>
                <a:sym typeface="+mn-ea"/>
              </a:rPr>
              <a:t>骑手按照配送地址，把食物送到客户手中。</a:t>
            </a:r>
            <a:endParaRPr kumimoji="1" lang="zh-CN" altLang="en-US" sz="3600" i="1" dirty="0">
              <a:solidFill>
                <a:schemeClr val="accent1"/>
              </a:solidFill>
              <a:sym typeface="+mn-ea"/>
            </a:endParaRPr>
          </a:p>
        </p:txBody>
      </p:sp>
      <p:pic>
        <p:nvPicPr>
          <p:cNvPr id="5" name="图片 4" descr="6A537393-0D06-4D85-8658-83B59EAA7B39"/>
          <p:cNvPicPr>
            <a:picLocks noChangeAspect="1"/>
          </p:cNvPicPr>
          <p:nvPr/>
        </p:nvPicPr>
        <p:blipFill>
          <a:blip r:embed="rId1"/>
          <a:stretch>
            <a:fillRect/>
          </a:stretch>
        </p:blipFill>
        <p:spPr>
          <a:xfrm>
            <a:off x="5353685" y="6939280"/>
            <a:ext cx="13674725" cy="63144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9457670" cy="5521960"/>
          </a:xfrm>
        </p:spPr>
        <p:txBody>
          <a:bodyPr anchor="t" anchorCtr="0">
            <a:noAutofit/>
          </a:bodyPr>
          <a:lstStyle/>
          <a:p>
            <a:pPr>
              <a:buFont typeface="Arial" panose="020B0604020202090204" pitchFamily="34" charset="0"/>
            </a:pPr>
            <a:r>
              <a:rPr kumimoji="1" lang="zh-CN" altLang="en-US" dirty="0">
                <a:solidFill>
                  <a:schemeClr val="bg1"/>
                </a:solidFill>
                <a:sym typeface="+mn-ea"/>
              </a:rPr>
              <a:t>业务内聚：单个订单的旅单过程，要在一个机房中完成，不允许跨机房调用。这个原则是为了保证实时性，旅单过程中不依赖另外一个机房的服务，才能保证没有延迟。我们称每个机房为一个 ezone，一个 ezone 包含了饿了么需要的各种服务。一笔业务能够内聚在一个 ezone 中，那么一个定单涉及的用户，商家，骑手，都会在相同的机房，这样订单在各个角色之间流转速度最快，不会因为各种异常情况导致延时。恰好我们的业务是地域化的，通过合理的地域划分，也能够实现业务内聚。</a:t>
            </a:r>
            <a:endParaRPr kumimoji="1" lang="zh-CN" altLang="en-US" dirty="0">
              <a:solidFill>
                <a:schemeClr val="bg1"/>
              </a:solidFill>
              <a:sym typeface="+mn-ea"/>
            </a:endParaRPr>
          </a:p>
        </p:txBody>
      </p:sp>
      <p:pic>
        <p:nvPicPr>
          <p:cNvPr id="4" name="图片 3" descr="DDBC7423-FA57-4993-9985-DFF7128073DF"/>
          <p:cNvPicPr>
            <a:picLocks noChangeAspect="1"/>
          </p:cNvPicPr>
          <p:nvPr/>
        </p:nvPicPr>
        <p:blipFill>
          <a:blip r:embed="rId1"/>
          <a:stretch>
            <a:fillRect/>
          </a:stretch>
        </p:blipFill>
        <p:spPr>
          <a:xfrm>
            <a:off x="4235450" y="7187565"/>
            <a:ext cx="15913735" cy="611124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9457670" cy="5521960"/>
          </a:xfrm>
        </p:spPr>
        <p:txBody>
          <a:bodyPr anchor="t" anchorCtr="0">
            <a:noAutofit/>
          </a:bodyPr>
          <a:lstStyle/>
          <a:p>
            <a:pPr>
              <a:buFont typeface="Arial" panose="020B0604020202090204" pitchFamily="34" charset="0"/>
            </a:pPr>
            <a:r>
              <a:rPr kumimoji="1" lang="zh-CN" altLang="en-US" dirty="0">
                <a:solidFill>
                  <a:schemeClr val="bg1"/>
                </a:solidFill>
                <a:sym typeface="+mn-ea"/>
              </a:rPr>
              <a:t>可用性优先：当发生故障切换机房时，优先保证系统可用，首先让用户可以下单吃饭，容忍有限时间段内的数据不一致，在事后修复。每个 ezone 都会有全量的业务数据，当一个 ezone 失效后，其他的 ezone 可以接管用户。用户在一个ezone的下单数据，会实时的复制到其他ezone。</a:t>
            </a:r>
            <a:endParaRPr kumimoji="1" lang="zh-CN" altLang="en-US" dirty="0">
              <a:solidFill>
                <a:schemeClr val="bg1"/>
              </a:solidFill>
              <a:sym typeface="+mn-ea"/>
            </a:endParaRPr>
          </a:p>
        </p:txBody>
      </p:sp>
      <p:pic>
        <p:nvPicPr>
          <p:cNvPr id="4" name="图片 3" descr="DDBC7423-FA57-4993-9985-DFF7128073DF"/>
          <p:cNvPicPr>
            <a:picLocks noChangeAspect="1"/>
          </p:cNvPicPr>
          <p:nvPr/>
        </p:nvPicPr>
        <p:blipFill>
          <a:blip r:embed="rId1"/>
          <a:stretch>
            <a:fillRect/>
          </a:stretch>
        </p:blipFill>
        <p:spPr>
          <a:xfrm>
            <a:off x="4235450" y="7187565"/>
            <a:ext cx="15913735" cy="611124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9457670" cy="5521960"/>
          </a:xfrm>
        </p:spPr>
        <p:txBody>
          <a:bodyPr anchor="t" anchorCtr="0">
            <a:noAutofit/>
          </a:bodyPr>
          <a:lstStyle/>
          <a:p>
            <a:pPr>
              <a:buFont typeface="Arial" panose="020B0604020202090204" pitchFamily="34" charset="0"/>
            </a:pPr>
            <a:r>
              <a:rPr kumimoji="1" lang="zh-CN" altLang="en-US" dirty="0">
                <a:solidFill>
                  <a:schemeClr val="bg1"/>
                </a:solidFill>
                <a:sym typeface="+mn-ea"/>
              </a:rPr>
              <a:t>保证数据正确：在确保可用的情况下，需要对数据做保护以避免错误，在切换和故障时，如果发现某些订单的状态在两个机房不一致，会锁定该笔订单，阻止对它进行更改，保证数据的正确。</a:t>
            </a:r>
            <a:endParaRPr kumimoji="1" lang="zh-CN" altLang="en-US" dirty="0">
              <a:solidFill>
                <a:schemeClr val="bg1"/>
              </a:solidFill>
              <a:sym typeface="+mn-ea"/>
            </a:endParaRPr>
          </a:p>
        </p:txBody>
      </p:sp>
      <p:pic>
        <p:nvPicPr>
          <p:cNvPr id="4" name="图片 3" descr="DDBC7423-FA57-4993-9985-DFF7128073DF"/>
          <p:cNvPicPr>
            <a:picLocks noChangeAspect="1"/>
          </p:cNvPicPr>
          <p:nvPr/>
        </p:nvPicPr>
        <p:blipFill>
          <a:blip r:embed="rId1"/>
          <a:stretch>
            <a:fillRect/>
          </a:stretch>
        </p:blipFill>
        <p:spPr>
          <a:xfrm>
            <a:off x="4235450" y="7187565"/>
            <a:ext cx="15913735" cy="611124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9457670" cy="5521960"/>
          </a:xfrm>
        </p:spPr>
        <p:txBody>
          <a:bodyPr anchor="t" anchorCtr="0">
            <a:noAutofit/>
          </a:bodyPr>
          <a:lstStyle/>
          <a:p>
            <a:pPr>
              <a:buFont typeface="Arial" panose="020B0604020202090204" pitchFamily="34" charset="0"/>
            </a:pPr>
            <a:r>
              <a:rPr kumimoji="1" lang="zh-CN" altLang="en-US" dirty="0">
                <a:solidFill>
                  <a:schemeClr val="bg1"/>
                </a:solidFill>
                <a:sym typeface="+mn-ea"/>
              </a:rPr>
              <a:t>业务可感：因为基础设施还没有强大到可以抹去跨机房的差异，需要让业务感知多活逻辑，业务代码要做一些改造，包括：需要业务代码能够识别出业务数据的归属，只处理本 ezone 的数据，过滤掉无关的数据。完善业务状态机，能够在数据出现不一致的时候，通过状态机发现和纠正。</a:t>
            </a:r>
            <a:endParaRPr kumimoji="1" lang="zh-CN" altLang="en-US" dirty="0">
              <a:solidFill>
                <a:schemeClr val="bg1"/>
              </a:solidFill>
              <a:sym typeface="+mn-ea"/>
            </a:endParaRPr>
          </a:p>
        </p:txBody>
      </p:sp>
      <p:pic>
        <p:nvPicPr>
          <p:cNvPr id="4" name="图片 3" descr="DDBC7423-FA57-4993-9985-DFF7128073DF"/>
          <p:cNvPicPr>
            <a:picLocks noChangeAspect="1"/>
          </p:cNvPicPr>
          <p:nvPr/>
        </p:nvPicPr>
        <p:blipFill>
          <a:blip r:embed="rId1"/>
          <a:stretch>
            <a:fillRect/>
          </a:stretch>
        </p:blipFill>
        <p:spPr>
          <a:xfrm>
            <a:off x="4235450" y="7187565"/>
            <a:ext cx="15913735" cy="611124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a:t>
            </a:r>
            <a:endParaRPr kumimoji="1" lang="en-US" altLang="zh-CN"/>
          </a:p>
        </p:txBody>
      </p:sp>
      <p:sp>
        <p:nvSpPr>
          <p:cNvPr id="7" name="文本占位符 6"/>
          <p:cNvSpPr>
            <a:spLocks noGrp="1"/>
          </p:cNvSpPr>
          <p:nvPr>
            <p:ph type="body" sz="quarter" idx="11"/>
          </p:nvPr>
        </p:nvSpPr>
        <p:spPr>
          <a:xfrm>
            <a:off x="2462530" y="2731770"/>
            <a:ext cx="7970520" cy="10365105"/>
          </a:xfrm>
        </p:spPr>
        <p:txBody>
          <a:bodyPr anchor="t" anchorCtr="0">
            <a:noAutofit/>
          </a:bodyPr>
          <a:lstStyle/>
          <a:p>
            <a:pPr marL="279400" lvl="1" indent="0" algn="l">
              <a:buNone/>
            </a:pPr>
            <a:r>
              <a:rPr lang="en-US">
                <a:sym typeface="+mn-ea"/>
              </a:rPr>
              <a:t>递归查询</a:t>
            </a:r>
            <a:endParaRPr lang="en-US">
              <a:sym typeface="+mn-ea"/>
            </a:endParaRPr>
          </a:p>
          <a:p>
            <a:pPr marL="279400" lvl="1" indent="0" algn="l">
              <a:buNone/>
            </a:pPr>
            <a:r>
              <a:rPr lang="en-US" sz="3200" i="1">
                <a:solidFill>
                  <a:schemeClr val="accent1"/>
                </a:solidFill>
                <a:sym typeface="+mn-ea"/>
              </a:rPr>
              <a:t>如果主机所询问的本地域名服务器不知道被查询域名的 IP 地址，那么本地域名服务器就以 DNS 客户的身份，向其他根域名服务器继续发出查询请求报文，而不是让该主机自己进行下一步的查询。</a:t>
            </a:r>
            <a:endParaRPr lang="en-US" sz="3200">
              <a:solidFill>
                <a:schemeClr val="accent1"/>
              </a:solidFill>
            </a:endParaRPr>
          </a:p>
          <a:p>
            <a:pPr marL="279400" lvl="1" indent="0" algn="l">
              <a:buNone/>
            </a:pPr>
            <a:r>
              <a:rPr lang="en-US">
                <a:sym typeface="+mn-ea"/>
              </a:rPr>
              <a:t>迭代查询</a:t>
            </a:r>
            <a:endParaRPr lang="en-US">
              <a:sym typeface="+mn-ea"/>
            </a:endParaRPr>
          </a:p>
          <a:p>
            <a:pPr marL="279400" lvl="1" indent="0" algn="l">
              <a:buNone/>
            </a:pPr>
            <a:r>
              <a:rPr lang="en-US" sz="3200" i="1">
                <a:solidFill>
                  <a:schemeClr val="accent1"/>
                </a:solidFill>
                <a:sym typeface="+mn-ea"/>
              </a:rPr>
              <a:t>当根域名服务器收到本地域名服务器发出的迭代查询请求报文时，要么给出所要查询的 IP 地址，要么告诉本地域名服务器：你下一步应当向哪一个域名服务器进行查询。然后让本地域名服务器进行后续的查询，而不是替本地域名服务器进行后续的查询。</a:t>
            </a:r>
            <a:endParaRPr lang="en-US"/>
          </a:p>
          <a:p>
            <a:pPr marL="279400" lvl="1" indent="0" algn="l">
              <a:buNone/>
            </a:pPr>
            <a:r>
              <a:rPr lang="en-US" sz="3200" i="1">
                <a:solidFill>
                  <a:schemeClr val="accent2"/>
                </a:solidFill>
                <a:sym typeface="+mn-ea"/>
              </a:rPr>
              <a:t>由此可见，客户端到 Local DNS 服务器，Local DNS 与上级 DNS 服务器之间属于递归查询；DNS 服务器与根 DNS 服务器之前属于迭代查询。</a:t>
            </a:r>
            <a:endParaRPr kumimoji="1" lang="en-US" altLang="zh-CN" sz="3200" i="1" dirty="0">
              <a:solidFill>
                <a:schemeClr val="accent2"/>
              </a:solidFill>
              <a:sym typeface="+mn-ea"/>
            </a:endParaRPr>
          </a:p>
        </p:txBody>
      </p:sp>
      <p:pic>
        <p:nvPicPr>
          <p:cNvPr id="5" name="图片 4"/>
          <p:cNvPicPr>
            <a:picLocks noChangeAspect="1"/>
          </p:cNvPicPr>
          <p:nvPr/>
        </p:nvPicPr>
        <p:blipFill>
          <a:blip r:embed="rId1"/>
          <a:stretch>
            <a:fillRect/>
          </a:stretch>
        </p:blipFill>
        <p:spPr>
          <a:xfrm>
            <a:off x="10432415" y="3481705"/>
            <a:ext cx="13916025" cy="901128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0042525" cy="10003155"/>
          </a:xfrm>
        </p:spPr>
        <p:txBody>
          <a:bodyPr anchor="t" anchorCtr="0">
            <a:noAutofit/>
          </a:bodyPr>
          <a:lstStyle/>
          <a:p>
            <a:pPr>
              <a:buFont typeface="Arial" panose="020B0604020202090204" pitchFamily="34" charset="0"/>
            </a:pPr>
            <a:r>
              <a:rPr kumimoji="1" lang="zh-CN" altLang="en-US" dirty="0">
                <a:solidFill>
                  <a:schemeClr val="bg1"/>
                </a:solidFill>
                <a:sym typeface="+mn-ea"/>
              </a:rPr>
              <a:t>为了实现业务内聚，我们首先要选择一个划分方法（Sharding Key），对服务进行分区，让用户，商户，骑手能够正确的内聚到同一个 ezone 中。分区方案是整个多活的基础，它决定了之后的所有逻辑。</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根据饿了么的业务特点，我们自然的选择地理位置（地理围栏，地理围栏主体按照省界划分，再加上局部微调）作为划分业务的单元，把地理位置上接近的用户，商户，骑手划分到同一个ezone，这样一个订单的履单流程就会在一个机房完成，能够保证最小的延时，在某个机房出现问题的时候，也可以按照地理位置把用户，商户，骑手打包迁移到别的机房即可。</a:t>
            </a:r>
            <a:endParaRPr kumimoji="1" lang="zh-CN" altLang="en-US" sz="3600" i="1" dirty="0">
              <a:solidFill>
                <a:schemeClr val="accent1"/>
              </a:solidFill>
              <a:sym typeface="+mn-ea"/>
            </a:endParaRPr>
          </a:p>
        </p:txBody>
      </p:sp>
      <p:pic>
        <p:nvPicPr>
          <p:cNvPr id="5" name="图片 4" descr="6FCF3A0C-9127-46DE-9EE2-9688069EEBEE"/>
          <p:cNvPicPr>
            <a:picLocks noChangeAspect="1"/>
          </p:cNvPicPr>
          <p:nvPr/>
        </p:nvPicPr>
        <p:blipFill>
          <a:blip r:embed="rId1"/>
          <a:stretch>
            <a:fillRect/>
          </a:stretch>
        </p:blipFill>
        <p:spPr>
          <a:xfrm>
            <a:off x="13405485" y="3975735"/>
            <a:ext cx="10058400" cy="7515225"/>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饿了么多活</a:t>
            </a:r>
            <a:endParaRPr kumimoji="1" lang="zh-CN" altLang="en-US"/>
          </a:p>
        </p:txBody>
      </p:sp>
      <p:sp>
        <p:nvSpPr>
          <p:cNvPr id="7" name="文本占位符 6"/>
          <p:cNvSpPr>
            <a:spLocks noGrp="1"/>
          </p:cNvSpPr>
          <p:nvPr>
            <p:ph type="body" sz="quarter" idx="11"/>
          </p:nvPr>
        </p:nvSpPr>
        <p:spPr>
          <a:xfrm>
            <a:off x="2462530" y="2731770"/>
            <a:ext cx="10042525" cy="10003155"/>
          </a:xfrm>
        </p:spPr>
        <p:txBody>
          <a:bodyPr anchor="t" anchorCtr="0">
            <a:noAutofit/>
          </a:bodyPr>
          <a:lstStyle/>
          <a:p>
            <a:pPr>
              <a:buFont typeface="Arial" panose="020B0604020202090204" pitchFamily="34" charset="0"/>
            </a:pPr>
            <a:r>
              <a:rPr kumimoji="1" lang="zh-CN" altLang="en-US" dirty="0">
                <a:solidFill>
                  <a:schemeClr val="bg1"/>
                </a:solidFill>
                <a:sym typeface="+mn-ea"/>
              </a:rPr>
              <a:t>基于地理位置划分规则，开发了统一的流量路由层（API Router），这一层负责对客户端过来的 API 调用进行路由，把流量导向到正确的 ezone。API Router 部署在多个公有云机房中，用户就近接入到公有云的API Router，还可以提升接入质量。</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最基础的分流标签是地理位置，有了地理位置，AR 就能计算出正确的 shard 归属。但业务是很复杂的，并不是所有的调用都能直接关联到某个地理位置上，我们使用了一种分层的路由方案，核心的路由逻辑是地理位置，但是也支持其他的一些 High Level Sharding Key，这些 Sharding Key 由 APIRouter 转换为核心的 Sharding Key，具体如下图。这样既减少了业务的改造工作量，也可以扩展出更多的分区方法。除了入口处的路由，我们还开发了 SOA Proxy，用于路由SOA调用的，和API Router基于相同的路由规则。</a:t>
            </a:r>
            <a:endParaRPr kumimoji="1" lang="zh-CN" altLang="en-US" sz="3600" i="1" dirty="0">
              <a:solidFill>
                <a:schemeClr val="accent1"/>
              </a:solidFill>
              <a:sym typeface="+mn-ea"/>
            </a:endParaRPr>
          </a:p>
        </p:txBody>
      </p:sp>
      <p:pic>
        <p:nvPicPr>
          <p:cNvPr id="3" name="图片 2" descr="B71AE3F0-0E47-4B2F-AB74-810F623F0EB3"/>
          <p:cNvPicPr>
            <a:picLocks noChangeAspect="1"/>
          </p:cNvPicPr>
          <p:nvPr/>
        </p:nvPicPr>
        <p:blipFill>
          <a:blip r:embed="rId1"/>
          <a:stretch>
            <a:fillRect/>
          </a:stretch>
        </p:blipFill>
        <p:spPr>
          <a:xfrm>
            <a:off x="13741400" y="1683385"/>
            <a:ext cx="10058400" cy="4834255"/>
          </a:xfrm>
          <a:prstGeom prst="rect">
            <a:avLst/>
          </a:prstGeom>
        </p:spPr>
      </p:pic>
      <p:pic>
        <p:nvPicPr>
          <p:cNvPr id="8" name="图片 7" descr="DE832FC7-DF52-4573-91B1-11F349736ECE"/>
          <p:cNvPicPr>
            <a:picLocks noChangeAspect="1"/>
          </p:cNvPicPr>
          <p:nvPr/>
        </p:nvPicPr>
        <p:blipFill>
          <a:blip r:embed="rId2"/>
          <a:stretch>
            <a:fillRect/>
          </a:stretch>
        </p:blipFill>
        <p:spPr>
          <a:xfrm>
            <a:off x="13741400" y="7151370"/>
            <a:ext cx="10058400" cy="575564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5" name="图片 4"/>
          <p:cNvPicPr>
            <a:picLocks noChangeAspect="1"/>
          </p:cNvPicPr>
          <p:nvPr/>
        </p:nvPicPr>
        <p:blipFill>
          <a:blip r:embed="rId1"/>
          <a:stretch>
            <a:fillRect/>
          </a:stretch>
        </p:blipFill>
        <p:spPr>
          <a:xfrm>
            <a:off x="2977515" y="2618740"/>
            <a:ext cx="18427065" cy="1036510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2" name="图片 1"/>
          <p:cNvPicPr>
            <a:picLocks noChangeAspect="1"/>
          </p:cNvPicPr>
          <p:nvPr/>
        </p:nvPicPr>
        <p:blipFill>
          <a:blip r:embed="rId1"/>
          <a:stretch>
            <a:fillRect/>
          </a:stretch>
        </p:blipFill>
        <p:spPr>
          <a:xfrm>
            <a:off x="2524760" y="3070860"/>
            <a:ext cx="19333210" cy="1013968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3" name="图片 2"/>
          <p:cNvPicPr>
            <a:picLocks noChangeAspect="1"/>
          </p:cNvPicPr>
          <p:nvPr/>
        </p:nvPicPr>
        <p:blipFill>
          <a:blip r:embed="rId1"/>
          <a:stretch>
            <a:fillRect/>
          </a:stretch>
        </p:blipFill>
        <p:spPr>
          <a:xfrm>
            <a:off x="2796540" y="2519680"/>
            <a:ext cx="18791555" cy="1059561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2" name="图片 1"/>
          <p:cNvPicPr>
            <a:picLocks noChangeAspect="1"/>
          </p:cNvPicPr>
          <p:nvPr/>
        </p:nvPicPr>
        <p:blipFill>
          <a:blip r:embed="rId1"/>
          <a:stretch>
            <a:fillRect/>
          </a:stretch>
        </p:blipFill>
        <p:spPr>
          <a:xfrm>
            <a:off x="9058910" y="3763010"/>
            <a:ext cx="15202535" cy="8549005"/>
          </a:xfrm>
          <a:prstGeom prst="rect">
            <a:avLst/>
          </a:prstGeom>
        </p:spPr>
      </p:pic>
      <p:sp>
        <p:nvSpPr>
          <p:cNvPr id="7" name="文本占位符 6"/>
          <p:cNvSpPr>
            <a:spLocks noGrp="1"/>
          </p:cNvSpPr>
          <p:nvPr>
            <p:ph type="body" sz="quarter" idx="11"/>
          </p:nvPr>
        </p:nvSpPr>
        <p:spPr>
          <a:xfrm>
            <a:off x="2462530" y="2938145"/>
            <a:ext cx="6394450" cy="10198735"/>
          </a:xfrm>
        </p:spPr>
        <p:txBody>
          <a:bodyPr anchor="t" anchorCtr="0">
            <a:noAutofit/>
          </a:bodyPr>
          <a:p>
            <a:pPr marL="571500" indent="-571500">
              <a:buFont typeface="Arial" panose="020B0604020202090204" pitchFamily="34" charset="0"/>
              <a:buChar char="•"/>
            </a:pPr>
            <a:r>
              <a:rPr lang="zh-CN" altLang="en-US">
                <a:solidFill>
                  <a:schemeClr val="bg1"/>
                </a:solidFill>
                <a:sym typeface="+mn-ea"/>
              </a:rPr>
              <a:t>同城容灾</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RZone1出现故障先看同城容灾能力，我们目标将RZone1切换至同城容灾RZone2。先做数据库分片切换，RZone1对应的分片为分片1，把分片1在RZone2的副本提升为主副本，数据库副本提升完毕后将RZone1的流量切换至RZone2，实现同城容灾RPO=0、RTO&lt;1min。</a:t>
            </a:r>
            <a:endParaRPr lang="zh-CN" altLang="en-US" sz="3600" i="1">
              <a:solidFill>
                <a:schemeClr val="accent1"/>
              </a:solidFill>
            </a:endParaRPr>
          </a:p>
          <a:p>
            <a:pPr marL="571500" indent="-571500">
              <a:buFont typeface="Arial" panose="020B0604020202090204" pitchFamily="34" charset="0"/>
              <a:buChar char="•"/>
            </a:pPr>
            <a:r>
              <a:rPr lang="zh-CN" altLang="en-US" sz="4000">
                <a:solidFill>
                  <a:schemeClr val="bg1"/>
                </a:solidFill>
                <a:sym typeface="+mn-ea"/>
              </a:rPr>
              <a:t>异地容灾</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同样以RZone1故障为例。目标切换至RZone3，先做数据库切换，分片1在RZone3的副本切换成主副本，完成后将RZone1的流量切换至RZone3，实现异地容灾，该过程RPO=0、RTO&lt;1min。</a:t>
            </a:r>
            <a:endParaRPr kumimoji="1" lang="zh-CN" altLang="en-US" sz="3600" i="1" dirty="0">
              <a:solidFill>
                <a:schemeClr val="accent1"/>
              </a:solidFill>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3" name="图片 2"/>
          <p:cNvPicPr>
            <a:picLocks noChangeAspect="1"/>
          </p:cNvPicPr>
          <p:nvPr/>
        </p:nvPicPr>
        <p:blipFill>
          <a:blip r:embed="rId1"/>
          <a:stretch>
            <a:fillRect/>
          </a:stretch>
        </p:blipFill>
        <p:spPr>
          <a:xfrm>
            <a:off x="8308975" y="4515485"/>
            <a:ext cx="15640685" cy="8764270"/>
          </a:xfrm>
          <a:prstGeom prst="rect">
            <a:avLst/>
          </a:prstGeom>
        </p:spPr>
      </p:pic>
      <p:sp>
        <p:nvSpPr>
          <p:cNvPr id="7" name="文本占位符 6"/>
          <p:cNvSpPr>
            <a:spLocks noGrp="1"/>
          </p:cNvSpPr>
          <p:nvPr>
            <p:ph type="body" sz="quarter" idx="11"/>
          </p:nvPr>
        </p:nvSpPr>
        <p:spPr>
          <a:xfrm>
            <a:off x="2462530" y="4607560"/>
            <a:ext cx="5414645" cy="8671560"/>
          </a:xfrm>
        </p:spPr>
        <p:txBody>
          <a:bodyPr anchor="t" anchorCtr="0">
            <a:noAutofit/>
          </a:bodyPr>
          <a:p>
            <a:pPr>
              <a:buFont typeface="Arial" panose="020B0604020202090204" pitchFamily="34" charset="0"/>
            </a:pPr>
            <a:r>
              <a:rPr kumimoji="1" lang="zh-CN" altLang="en-US" dirty="0">
                <a:solidFill>
                  <a:schemeClr val="bg1"/>
                </a:solidFill>
                <a:sym typeface="+mn-ea"/>
              </a:rPr>
              <a:t>服务路由分为本机房服务路由和跨机房服务路由调用。</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本机房服务路由</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服务调用端向本机房服务注册中心订阅服务，发现服务地址后做本机房服务路由调用。</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跨机房服务路由调用</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服务调用端向其他 IDC 的注册中心订阅服务地址，发现服务地址后做跨机房服务调用。</a:t>
            </a:r>
            <a:endParaRPr kumimoji="1" lang="zh-CN" altLang="en-US" sz="3600" i="1" dirty="0">
              <a:solidFill>
                <a:schemeClr val="accent1"/>
              </a:solidFill>
              <a:sym typeface="+mn-ea"/>
            </a:endParaRPr>
          </a:p>
          <a:p>
            <a:pPr>
              <a:buFont typeface="Arial" panose="020B0604020202090204" pitchFamily="34" charset="0"/>
            </a:pPr>
            <a:endParaRPr kumimoji="1" lang="zh-CN" altLang="en-US" sz="3600" i="1" dirty="0">
              <a:solidFill>
                <a:schemeClr val="accent1"/>
              </a:solidFill>
              <a:sym typeface="+mn-ea"/>
            </a:endParaRPr>
          </a:p>
        </p:txBody>
      </p:sp>
      <p:sp>
        <p:nvSpPr>
          <p:cNvPr id="4" name="文本框 3"/>
          <p:cNvSpPr txBox="1"/>
          <p:nvPr/>
        </p:nvSpPr>
        <p:spPr>
          <a:xfrm>
            <a:off x="2462530" y="3121025"/>
            <a:ext cx="21487765" cy="13322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algn="l">
              <a:buFont typeface="Arial" panose="020B0604020202090204" pitchFamily="34" charset="0"/>
            </a:pPr>
            <a:r>
              <a:rPr kumimoji="1" lang="zh-CN" altLang="en-US" sz="4000" b="0" i="1" u="none" strike="noStrike" cap="none" spc="0" normalizeH="0" baseline="0" dirty="0">
                <a:solidFill>
                  <a:schemeClr val="bg1"/>
                </a:solidFill>
                <a:uFillTx/>
                <a:latin typeface="Helvetica" pitchFamily="2" charset="0"/>
                <a:ea typeface="Alibaba PuHuiTi" panose="00020600040101010101" pitchFamily="18" charset="-122"/>
                <a:cs typeface="Alibaba PuHuiTi" panose="00020600040101010101" pitchFamily="18" charset="-122"/>
                <a:sym typeface="Helvetica Neue" panose="02000503000000020004"/>
              </a:rPr>
              <a:t>流量</a:t>
            </a:r>
            <a:r>
              <a:rPr kumimoji="1" lang="zh-CN" altLang="en-US" sz="4000" b="0" i="1" dirty="0">
                <a:solidFill>
                  <a:schemeClr val="bg1"/>
                </a:solidFill>
                <a:latin typeface="Helvetica" pitchFamily="2" charset="0"/>
                <a:ea typeface="Alibaba PuHuiTi" panose="00020600040101010101" pitchFamily="18" charset="-122"/>
                <a:cs typeface="Alibaba PuHuiTi" panose="00020600040101010101" pitchFamily="18" charset="-122"/>
                <a:sym typeface="+mn-ea"/>
              </a:rPr>
              <a:t>路由模块核心是将用户的 uid 信息和对应的 Zone 信息植入到 cookie 中，供路由模块做精准路由。</a:t>
            </a:r>
            <a:endParaRPr kumimoji="1" lang="zh-CN" altLang="en-US" sz="4000" b="0" i="1" u="none" strike="noStrike" cap="none" spc="0" normalizeH="0" baseline="0" dirty="0">
              <a:solidFill>
                <a:schemeClr val="bg1"/>
              </a:solidFill>
              <a:uFillTx/>
              <a:latin typeface="Helvetica" pitchFamily="2" charset="0"/>
              <a:ea typeface="Alibaba PuHuiTi" panose="00020600040101010101" pitchFamily="18" charset="-122"/>
              <a:cs typeface="Alibaba PuHuiTi" panose="00020600040101010101" pitchFamily="18" charset="-122"/>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阿里多活</a:t>
            </a:r>
            <a:endParaRPr kumimoji="1" lang="zh-CN" altLang="en-US"/>
          </a:p>
        </p:txBody>
      </p:sp>
      <p:pic>
        <p:nvPicPr>
          <p:cNvPr id="2" name="图片 1"/>
          <p:cNvPicPr>
            <a:picLocks noChangeAspect="1"/>
          </p:cNvPicPr>
          <p:nvPr/>
        </p:nvPicPr>
        <p:blipFill>
          <a:blip r:embed="rId1"/>
          <a:stretch>
            <a:fillRect/>
          </a:stretch>
        </p:blipFill>
        <p:spPr>
          <a:xfrm>
            <a:off x="3971290" y="4152265"/>
            <a:ext cx="16439515" cy="9217025"/>
          </a:xfrm>
          <a:prstGeom prst="rect">
            <a:avLst/>
          </a:prstGeom>
        </p:spPr>
      </p:pic>
      <p:sp>
        <p:nvSpPr>
          <p:cNvPr id="7" name="文本占位符 6"/>
          <p:cNvSpPr>
            <a:spLocks noGrp="1"/>
          </p:cNvSpPr>
          <p:nvPr>
            <p:ph type="body" sz="quarter" idx="11"/>
          </p:nvPr>
        </p:nvSpPr>
        <p:spPr>
          <a:xfrm>
            <a:off x="2462530" y="2731770"/>
            <a:ext cx="19457670" cy="1420495"/>
          </a:xfrm>
        </p:spPr>
        <p:txBody>
          <a:bodyPr anchor="t" anchorCtr="0">
            <a:noAutofit/>
          </a:bodyPr>
          <a:p>
            <a:pPr>
              <a:buFont typeface="Arial" panose="020B0604020202090204" pitchFamily="34" charset="0"/>
            </a:pPr>
            <a:r>
              <a:rPr kumimoji="1" lang="zh-CN" altLang="en-US" sz="3600" i="1" dirty="0">
                <a:solidFill>
                  <a:schemeClr val="accent1"/>
                </a:solidFill>
                <a:sym typeface="+mn-ea"/>
              </a:rPr>
              <a:t>蚂蚁使用自研的分布式关系数据库 OceanBase，每个分片的数据库做5副本部署，部署地域实现三地五中心部署，5副本中有3副本实现强一致，如图所示可以实现同城、IDC 容灾和异地容灾。</a:t>
            </a:r>
            <a:endParaRPr kumimoji="1" lang="zh-CN" altLang="en-US" sz="3600" i="1" dirty="0">
              <a:solidFill>
                <a:schemeClr val="accent1"/>
              </a:solidFill>
              <a:sym typeface="+mn-e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苏宁多活</a:t>
            </a:r>
            <a:endParaRPr kumimoji="1" lang="zh-CN" altLang="en-US"/>
          </a:p>
        </p:txBody>
      </p:sp>
      <p:sp>
        <p:nvSpPr>
          <p:cNvPr id="7" name="文本占位符 6"/>
          <p:cNvSpPr>
            <a:spLocks noGrp="1"/>
          </p:cNvSpPr>
          <p:nvPr>
            <p:ph type="body" sz="quarter" idx="11"/>
          </p:nvPr>
        </p:nvSpPr>
        <p:spPr>
          <a:xfrm>
            <a:off x="2462530" y="2731770"/>
            <a:ext cx="1006094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Cell：业务可封闭收敛最小执行分片；业务对请求空间按一定维度（比如会员、门店等）划分分片。</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LDC：逻辑数据中心，是由多个业务可封闭 cell 组成的集合单元，拥有独立的基础中间件系统（包括 RPC， MQ， DNS 等），以及出口网络等。</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PDC：物理数据中心，指物理上独立的一栋建筑，一般每栋有好几层, 存放一系列机柜和上千和上万服务器, 构成一个 PDC。</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AZ（Available Zone）：可用区，具有独立的故障隔离空间，拥有独立网络设施或电力设备，由相邻的单个或多个 PDC 组成。</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Region：地理区域，有多可用区所组成的集合，区域之间故障域完全隔离。</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3441680" y="979170"/>
            <a:ext cx="9144000" cy="5977255"/>
          </a:xfrm>
          <a:prstGeom prst="rect">
            <a:avLst/>
          </a:prstGeom>
        </p:spPr>
      </p:pic>
      <p:pic>
        <p:nvPicPr>
          <p:cNvPr id="8" name="图片 7"/>
          <p:cNvPicPr>
            <a:picLocks noChangeAspect="1"/>
          </p:cNvPicPr>
          <p:nvPr/>
        </p:nvPicPr>
        <p:blipFill>
          <a:blip r:embed="rId2"/>
          <a:stretch>
            <a:fillRect/>
          </a:stretch>
        </p:blipFill>
        <p:spPr>
          <a:xfrm>
            <a:off x="13989050" y="7219315"/>
            <a:ext cx="8049895" cy="599503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苏宁多活</a:t>
            </a:r>
            <a:endParaRPr kumimoji="1" lang="zh-CN" altLang="en-US"/>
          </a:p>
        </p:txBody>
      </p:sp>
      <p:pic>
        <p:nvPicPr>
          <p:cNvPr id="4" name="图片 3" descr="EAE730FB-DE12-43DE-8EA3-8200BF67B636"/>
          <p:cNvPicPr>
            <a:picLocks noChangeAspect="1"/>
          </p:cNvPicPr>
          <p:nvPr/>
        </p:nvPicPr>
        <p:blipFill>
          <a:blip r:embed="rId1"/>
          <a:stretch>
            <a:fillRect/>
          </a:stretch>
        </p:blipFill>
        <p:spPr>
          <a:xfrm>
            <a:off x="11409680" y="3215005"/>
            <a:ext cx="12623800" cy="9732645"/>
          </a:xfrm>
          <a:prstGeom prst="rect">
            <a:avLst/>
          </a:prstGeom>
        </p:spPr>
      </p:pic>
      <p:sp>
        <p:nvSpPr>
          <p:cNvPr id="7" name="文本占位符 6"/>
          <p:cNvSpPr>
            <a:spLocks noGrp="1"/>
          </p:cNvSpPr>
          <p:nvPr>
            <p:ph type="body" sz="quarter" idx="11"/>
          </p:nvPr>
        </p:nvSpPr>
        <p:spPr>
          <a:xfrm>
            <a:off x="2462530" y="2731770"/>
            <a:ext cx="880872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分片服务：对应的数据仅在某个 Cell 存在，其它 Cell 不与交叉或共享，比如会员服务、订单服务等。</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共享服务：所有 Cell 拥有相同的数据，相互共享，比如价格服务、商品服务等。</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索引服务：用于索引数据提供服务，类似共享服务。</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竞争 (控制) 服务：各个 Cell 相互操作同一个数据，为了保证数据一致性，需要在同一个数据中心进行控制，比如库存的扣减、用户注册等。</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竞争 Proxy 服务：用于竞争服务前置服务，比如库存前置调拨服务。</a:t>
            </a:r>
            <a:endParaRPr kumimoji="1" lang="zh-CN" altLang="en-US" sz="3600" i="1" dirty="0">
              <a:solidFill>
                <a:schemeClr val="accent1"/>
              </a:solidFill>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DNS 介绍</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accent1"/>
                </a:solidFill>
              </a:rPr>
              <a:t>DNS 问题</a:t>
            </a:r>
            <a:endParaRPr kumimoji="1" lang="zh-CN" altLang="en-US">
              <a:solidFill>
                <a:schemeClr val="bg1"/>
              </a:solidFill>
            </a:endParaRPr>
          </a:p>
          <a:p>
            <a:pPr marL="571500" indent="-571500">
              <a:buFont typeface="Arial" panose="020B0604020202090204" pitchFamily="34" charset="0"/>
              <a:buChar char="•"/>
            </a:pPr>
            <a:r>
              <a:rPr kumimoji="1" lang="zh-CN" altLang="en-US">
                <a:solidFill>
                  <a:schemeClr val="bg1"/>
                </a:solidFill>
              </a:rPr>
              <a:t>高可用的 DNS 设计</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高可用 DNS 的最佳实践</a:t>
            </a:r>
            <a:endParaRPr kumimoji="1" lang="en-US" altLang="zh-CN">
              <a:solidFill>
                <a:schemeClr val="bg1"/>
              </a:solidFill>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苏宁多活</a:t>
            </a:r>
            <a:endParaRPr kumimoji="1" lang="zh-CN" altLang="en-US"/>
          </a:p>
        </p:txBody>
      </p:sp>
      <p:sp>
        <p:nvSpPr>
          <p:cNvPr id="7" name="文本占位符 6"/>
          <p:cNvSpPr>
            <a:spLocks noGrp="1"/>
          </p:cNvSpPr>
          <p:nvPr>
            <p:ph type="body" sz="quarter" idx="11"/>
          </p:nvPr>
        </p:nvSpPr>
        <p:spPr>
          <a:xfrm>
            <a:off x="2462530" y="2731770"/>
            <a:ext cx="880872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为了确保数据高可用以及任何一个机房故障都可被接管，所有数据中心都包含全量数据，当主数据中心的变更将会实时同步到各个从数据中心。</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数据中心之间延迟相对数据中心内部延迟较大，数据中心之间的同步一般采用异步复制方式。在机房故障等极端情况，将出现少量数据未同步到其它数据中心，针对此类故障场景，在机房恢复后，需要对未同步的数据进行人工修复。</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1759565" y="2927985"/>
            <a:ext cx="12134850" cy="961072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Facebook Memcache </a:t>
            </a:r>
            <a:r>
              <a:rPr kumimoji="1" lang="zh-CN" altLang="en-US"/>
              <a:t>一致性</a:t>
            </a:r>
            <a:endParaRPr kumimoji="1" lang="zh-CN" altLang="en-US"/>
          </a:p>
        </p:txBody>
      </p:sp>
      <p:pic>
        <p:nvPicPr>
          <p:cNvPr id="3" name="图片 2" descr="15ED9CDA-E5C0-490B-8B1D-EB016A6B95D0"/>
          <p:cNvPicPr>
            <a:picLocks noChangeAspect="1"/>
          </p:cNvPicPr>
          <p:nvPr/>
        </p:nvPicPr>
        <p:blipFill>
          <a:blip r:embed="rId1"/>
          <a:stretch>
            <a:fillRect/>
          </a:stretch>
        </p:blipFill>
        <p:spPr>
          <a:xfrm>
            <a:off x="4506595" y="2780030"/>
            <a:ext cx="15371445" cy="1039114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微信朋友圈异地多活</a:t>
            </a:r>
            <a:endParaRPr kumimoji="1" lang="zh-CN" altLang="en-US"/>
          </a:p>
        </p:txBody>
      </p:sp>
      <p:sp>
        <p:nvSpPr>
          <p:cNvPr id="7" name="文本占位符 6"/>
          <p:cNvSpPr>
            <a:spLocks noGrp="1"/>
          </p:cNvSpPr>
          <p:nvPr>
            <p:ph type="body" sz="quarter" idx="11"/>
          </p:nvPr>
        </p:nvSpPr>
        <p:spPr>
          <a:xfrm>
            <a:off x="2462530" y="2731770"/>
            <a:ext cx="926211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因果关系对事件施加了一种顺序：因在果之前，消息发送在消息收取之前。而且就像现实生活中一样，一件事会顺序地导致另一件事发生：某个节点读取了一些数据然后写入一些结果，另一个节点读取其写入的内容，并依次写入一些其他内容等等。这些因果依赖的操作链定义了系统中的因果顺序，即什么在什么之前发生。从而我们也引出了分布式系统的因果一致性，如果一个系统服从因果关系所规定的顺序，我们说它是因果一致性的。</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微信朋友圈某条状态的评论以及对评论的答复（也是评论）所构成的因果关系。</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2"/>
                </a:solidFill>
                <a:sym typeface="+mn-ea"/>
              </a:rPr>
              <a:t>需要保证不同数据中心间的因果一致性来保证一个用户在刷朋友圈的时候不会出现看到评论所对应的答复，却看不到答复对应的评论。</a:t>
            </a:r>
            <a:endParaRPr kumimoji="1"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1990705" y="2957830"/>
            <a:ext cx="12284710" cy="834453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微信朋友圈异地多活</a:t>
            </a:r>
            <a:endParaRPr kumimoji="1" lang="zh-CN" altLang="en-US"/>
          </a:p>
        </p:txBody>
      </p:sp>
      <p:sp>
        <p:nvSpPr>
          <p:cNvPr id="7" name="文本占位符 6"/>
          <p:cNvSpPr>
            <a:spLocks noGrp="1"/>
          </p:cNvSpPr>
          <p:nvPr>
            <p:ph type="body" sz="quarter" idx="11"/>
          </p:nvPr>
        </p:nvSpPr>
        <p:spPr>
          <a:xfrm>
            <a:off x="2462530" y="2731770"/>
            <a:ext cx="926211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由于网络在不同副本间复制数据时的延迟、中断等分布式系统中常见的场景，导致两条消息在同步到用户 Kate（加拿大）所在数据中心上的副本时已经乱序了。</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即原先顺序是这样的：</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“Mary：这是哪里？”-&gt;</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“小王：Mary，这是梅里雪山”，</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然而 Kate 去数据库中查到的消息却是这样的顺序：</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“小王：Mary，这是梅里雪山”-&gt;</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“Mary：这是哪里？”，</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或者中间的某个时刻只能查询到“</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小王：Mary，这是梅里雪山”这一条消息，你说 Kate 会不会懵逼。</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317730" y="2994025"/>
            <a:ext cx="11857990" cy="841883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微信朋友圈异地多活</a:t>
            </a:r>
            <a:endParaRPr kumimoji="1" lang="zh-CN" altLang="en-US"/>
          </a:p>
        </p:txBody>
      </p:sp>
      <p:sp>
        <p:nvSpPr>
          <p:cNvPr id="7" name="文本占位符 6"/>
          <p:cNvSpPr>
            <a:spLocks noGrp="1"/>
          </p:cNvSpPr>
          <p:nvPr>
            <p:ph type="body" sz="quarter" idx="11"/>
          </p:nvPr>
        </p:nvSpPr>
        <p:spPr>
          <a:xfrm>
            <a:off x="2462530" y="2731770"/>
            <a:ext cx="926211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我们可以将 Mary 对小王所发布的朋友圈状态的评论“Mary：这是哪里？”当成因，而把小王对 Mary 评论的答复“小王：Mary，这是梅里雪山”当成果。</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按照这样的约定，当这两条数据同步到 Kate所在的数据中心副本时即使发生乱序，Kate根据在刷朋友圈时，根据因果关系也可以将这个评论、答复的顺序调整到正确的、可阅读的方式。</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1986895" y="3426460"/>
            <a:ext cx="12161520" cy="861314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微信朋友圈异地多活</a:t>
            </a:r>
            <a:endParaRPr kumimoji="1" lang="zh-CN" altLang="en-US"/>
          </a:p>
        </p:txBody>
      </p:sp>
      <p:sp>
        <p:nvSpPr>
          <p:cNvPr id="7" name="文本占位符 6"/>
          <p:cNvSpPr>
            <a:spLocks noGrp="1"/>
          </p:cNvSpPr>
          <p:nvPr>
            <p:ph type="body" sz="quarter" idx="11"/>
          </p:nvPr>
        </p:nvSpPr>
        <p:spPr>
          <a:xfrm>
            <a:off x="2462530" y="2731770"/>
            <a:ext cx="9262110" cy="10003155"/>
          </a:xfrm>
        </p:spPr>
        <p:txBody>
          <a:bodyPr anchor="t" anchorCtr="0">
            <a:noAutofit/>
          </a:bodyPr>
          <a:p>
            <a:pPr marL="571500" indent="-571500">
              <a:buFont typeface="Arial" panose="020B0604020202090204" pitchFamily="34" charset="0"/>
              <a:buChar char="•"/>
            </a:pPr>
            <a:r>
              <a:rPr kumimoji="1" lang="zh-CN" altLang="en-US" dirty="0">
                <a:solidFill>
                  <a:schemeClr val="bg1"/>
                </a:solidFill>
                <a:sym typeface="+mn-ea"/>
              </a:rPr>
              <a:t>每条评论都有一个唯一的且递增的数字 ID</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那么背后肯定是一个ID生成器，各个数据中心都有一个这样的入口来获取本IDC内唯一、递增的ID。</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dirty="0">
                <a:solidFill>
                  <a:schemeClr val="bg1"/>
                </a:solidFill>
                <a:sym typeface="+mn-ea"/>
              </a:rPr>
              <a:t>每条新评论的 ID 都必须比本地已经见过的全局最大的 ID 大，确保因果关系</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在香港的数据中心，当发表完2的评论，并且已经同步上海数据中心过来的1 4 7等 ID 的评论之后，如果再有香港地域下的用户发表新评论时，那么一定要大于当前香港数据中心能看到的全局最大 ID，此时是7，所以香港地域此时用户最新发表的评论的 ID 必须大于7。</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dirty="0">
                <a:solidFill>
                  <a:schemeClr val="bg1"/>
                </a:solidFill>
                <a:sym typeface="+mn-ea"/>
              </a:rPr>
              <a:t>广播本地看到的所有评论和新评论到其它IDC；相同 ID 的评论合并排重</a:t>
            </a:r>
            <a:endParaRPr kumimoji="1" lang="zh-CN" altLang="en-US" dirty="0">
              <a:solidFill>
                <a:schemeClr val="bg1"/>
              </a:solidFill>
              <a:sym typeface="+mn-ea"/>
            </a:endParaRPr>
          </a:p>
        </p:txBody>
      </p:sp>
      <p:pic>
        <p:nvPicPr>
          <p:cNvPr id="3" name="图片 2"/>
          <p:cNvPicPr>
            <a:picLocks noChangeAspect="1"/>
          </p:cNvPicPr>
          <p:nvPr/>
        </p:nvPicPr>
        <p:blipFill>
          <a:blip r:embed="rId1"/>
          <a:stretch>
            <a:fillRect/>
          </a:stretch>
        </p:blipFill>
        <p:spPr>
          <a:xfrm>
            <a:off x="12204065" y="3427095"/>
            <a:ext cx="11939270" cy="861314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微信朋友圈异地多活</a:t>
            </a:r>
            <a:endParaRPr kumimoji="1" lang="zh-CN" altLang="en-US"/>
          </a:p>
        </p:txBody>
      </p:sp>
      <p:sp>
        <p:nvSpPr>
          <p:cNvPr id="7" name="文本占位符 6"/>
          <p:cNvSpPr>
            <a:spLocks noGrp="1"/>
          </p:cNvSpPr>
          <p:nvPr>
            <p:ph type="body" sz="quarter" idx="11"/>
          </p:nvPr>
        </p:nvSpPr>
        <p:spPr>
          <a:xfrm>
            <a:off x="2462530" y="2731770"/>
            <a:ext cx="9262110" cy="10565765"/>
          </a:xfrm>
        </p:spPr>
        <p:txBody>
          <a:bodyPr anchor="t" anchorCtr="0">
            <a:noAutofit/>
          </a:bodyPr>
          <a:p>
            <a:pPr>
              <a:buFont typeface="Arial" panose="020B0604020202090204" pitchFamily="34" charset="0"/>
            </a:pPr>
            <a:r>
              <a:rPr kumimoji="1" lang="zh-CN" altLang="en-US" sz="3600" i="1" dirty="0">
                <a:solidFill>
                  <a:schemeClr val="accent1"/>
                </a:solidFill>
                <a:sym typeface="+mn-ea"/>
              </a:rPr>
              <a:t>本地域下的用户针对同一条朋友圈状态有评论时，该地域就负责申请一个全局 ID，然后将这个评论的事件广播给其他的数据中心。注意这个过程需要合并所有看到的序列，例如香港数据中心就合并1 2 4 7 8等针对同一条朋友圈状态的一系列评论事件 IDs，然后再整体广播出去，这样才能保证针对同一条状态的所有当前最新的事件整体被广播出去，否则此时香港IDC 只广播8的话，如果前面的事件序列在广播的中途丢失了，那么其他节点比如加拿大IDC 就会漏掉部分评论事件，这也是数据多重补位的措施。当然这个方法有一个前提就是：因为同一个朋友圈的发布状态，一般的评论不会很多，所以造成的数据冗余交互不会很大，否则是不行的。至于相同 ID 的评论合并排重，加拿大 IDC 会收到来自上海 IDC 的1 4 7事件系列，也会收到来自香港 IDC 同步过来的1 4 7 8 事件系列，这两个广播的事件系列有重复，所以需要去重。</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204065" y="3427095"/>
            <a:ext cx="11939270" cy="861314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多活系统</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accent1"/>
                </a:solidFill>
                <a:sym typeface="+mn-ea"/>
              </a:rPr>
              <a:t>账号多活</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sym typeface="+mn-ea"/>
              </a:rPr>
              <a:t>稿件多活</a:t>
            </a:r>
            <a:endParaRPr kumimoji="1" lang="zh-CN" altLang="en-US">
              <a:solidFill>
                <a:schemeClr val="bg1"/>
              </a:solidFill>
            </a:endParaRPr>
          </a:p>
          <a:p>
            <a:pPr>
              <a:buFont typeface="Arial" panose="020B0604020202090204" pitchFamily="34" charset="0"/>
            </a:pPr>
            <a:endParaRPr kumimoji="1" lang="zh-CN" altLang="en-US">
              <a:solidFill>
                <a:schemeClr val="bg1"/>
              </a:solid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账号多活</a:t>
            </a:r>
            <a:endParaRPr kumimoji="1" lang="zh-CN" altLang="en-US"/>
          </a:p>
        </p:txBody>
      </p:sp>
      <p:sp>
        <p:nvSpPr>
          <p:cNvPr id="7" name="文本占位符 6"/>
          <p:cNvSpPr>
            <a:spLocks noGrp="1"/>
          </p:cNvSpPr>
          <p:nvPr>
            <p:ph type="body" sz="quarter" idx="11"/>
          </p:nvPr>
        </p:nvSpPr>
        <p:spPr>
          <a:xfrm>
            <a:off x="2462530" y="2731770"/>
            <a:ext cx="10114280" cy="10003155"/>
          </a:xfrm>
        </p:spPr>
        <p:txBody>
          <a:bodyPr anchor="t" anchorCtr="0">
            <a:noAutofit/>
          </a:bodyPr>
          <a:p>
            <a:pPr>
              <a:buFont typeface="Arial" panose="020B0604020202090204" pitchFamily="34" charset="0"/>
            </a:pPr>
            <a:r>
              <a:rPr kumimoji="1" lang="zh-CN" altLang="en-US" sz="3600" i="1" dirty="0">
                <a:solidFill>
                  <a:schemeClr val="accent1"/>
                </a:solidFill>
                <a:sym typeface="+mn-ea"/>
              </a:rPr>
              <a:t>A 中心注册了用户，数据还未同步到 B 中心，此时 A 中心宕机，为了支持注册业务多活，那我们可以挑选 B 中心让用户去重新注册。</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看起来很容易就支持多活了，但仔细思考一下会发现这样做会有问题：一个手机号只能注册一个账号，A 中心的数据没有同步过来，B 中心无法判断这个手机号是否重复，如果 B 中心让用户注册，后来 A 中心恢复了，发现数据有冲突，怎么解决？实际上是无法解决的，因为注册账号不能说挑选最后一个生效；而如果 B 中心不支持本来属于 A 中心的业务进行注册，注册业务的双活又成了空谈。</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2"/>
                </a:solidFill>
                <a:sym typeface="+mn-ea"/>
              </a:rPr>
              <a:t>但很多朋友在考虑这个“业务”的时候，会不自觉的陷入一个思维误区：我要保证所有业务的“异地多活”！</a:t>
            </a:r>
            <a:endParaRPr kumimoji="1" lang="zh-CN" altLang="en-US" sz="36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2877800" y="3369945"/>
            <a:ext cx="11287125" cy="872680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账号多活</a:t>
            </a:r>
            <a:endParaRPr kumimoji="1" lang="zh-CN" altLang="en-US"/>
          </a:p>
        </p:txBody>
      </p:sp>
      <p:sp>
        <p:nvSpPr>
          <p:cNvPr id="7" name="文本占位符 6"/>
          <p:cNvSpPr>
            <a:spLocks noGrp="1"/>
          </p:cNvSpPr>
          <p:nvPr>
            <p:ph type="body" sz="quarter" idx="11"/>
          </p:nvPr>
        </p:nvSpPr>
        <p:spPr>
          <a:xfrm>
            <a:off x="2462530" y="2731770"/>
            <a:ext cx="10114280" cy="10003155"/>
          </a:xfrm>
        </p:spPr>
        <p:txBody>
          <a:bodyPr anchor="t" anchorCtr="0">
            <a:noAutofit/>
          </a:bodyPr>
          <a:p>
            <a:pPr marL="571500" indent="-571500">
              <a:buFont typeface="Arial" panose="020B0604020202090204" pitchFamily="34" charset="0"/>
              <a:buChar char="•"/>
            </a:pPr>
            <a:r>
              <a:rPr kumimoji="1" lang="zh-CN" altLang="en-US" dirty="0">
                <a:solidFill>
                  <a:schemeClr val="bg1"/>
                </a:solidFill>
                <a:sym typeface="+mn-ea"/>
              </a:rPr>
              <a:t>减少数据同步</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用户登录所产生的 token 或者 session 信息，数据量很大，但其实并不需要同步到其它业务中心，因为这些数据丢失后重新登录就可以了。</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某些情况下可能出现消息队列同步也延迟了，用户在 A 中心注册，然后访问 B 中心的业务，此时 B 中心本地拿不到用户的账号数据。为了解决这个问题，B 中心在读取本地数据失败的时候，可以根据路由规则，再去 A 中心访问一次（这就是所谓的二次读取，第一次读取本地，本地失败后第二次读取对端）。</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对于登录的 session 数据，由于数据量很大，我们可以不同步数据；但当用户在 A 中心登录后，然后又在 B 中心登录，B 中心拿到用户上传的 session id 后，根据路由判断 session 属于 A 中心，直接去 A 中心请求session数据即可，反之亦然，A 中心也可以到 B 中心去拿取session 数据。</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932410" y="3895725"/>
            <a:ext cx="11318875" cy="742759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 </a:t>
            </a:r>
            <a:r>
              <a:rPr kumimoji="1" lang="zh-CN" altLang="en-US"/>
              <a:t>问题</a:t>
            </a:r>
            <a:endParaRPr kumimoji="1" lang="zh-CN" altLang="en-US"/>
          </a:p>
        </p:txBody>
      </p:sp>
      <p:sp>
        <p:nvSpPr>
          <p:cNvPr id="7" name="文本占位符 6"/>
          <p:cNvSpPr>
            <a:spLocks noGrp="1"/>
          </p:cNvSpPr>
          <p:nvPr>
            <p:ph type="body" sz="quarter" idx="11"/>
          </p:nvPr>
        </p:nvSpPr>
        <p:spPr>
          <a:xfrm>
            <a:off x="2462530" y="2731770"/>
            <a:ext cx="9135110" cy="10365105"/>
          </a:xfrm>
        </p:spPr>
        <p:txBody>
          <a:bodyPr anchor="t" anchorCtr="0">
            <a:noAutofit/>
          </a:bodyPr>
          <a:lstStyle/>
          <a:p>
            <a:pPr marL="0" indent="0">
              <a:buFont typeface="Arial" panose="020B0604020202090204" pitchFamily="34" charset="0"/>
            </a:pPr>
            <a:r>
              <a:rPr lang="zh-CN" altLang="en-US" dirty="0">
                <a:sym typeface="+mn-ea"/>
              </a:rPr>
              <a:t>Local DNS 劫持：</a:t>
            </a:r>
            <a:endParaRPr lang="zh-CN" altLang="en-US" dirty="0"/>
          </a:p>
          <a:p>
            <a:pPr marL="0" indent="0">
              <a:buFont typeface="Arial" panose="020B0604020202090204" pitchFamily="34" charset="0"/>
            </a:pPr>
            <a:r>
              <a:rPr lang="en-US" altLang="zh-CN" dirty="0">
                <a:sym typeface="+mn-ea"/>
              </a:rPr>
              <a:t>Local DNS </a:t>
            </a:r>
            <a:r>
              <a:rPr lang="zh-CN" altLang="en-US" dirty="0">
                <a:sym typeface="+mn-ea"/>
              </a:rPr>
              <a:t>把域名劫持到其他域名，实现其不可告人的目的。</a:t>
            </a:r>
            <a:endParaRPr lang="zh-CN" altLang="en-US" sz="3600" dirty="0">
              <a:sym typeface="+mn-ea"/>
            </a:endParaRPr>
          </a:p>
          <a:p>
            <a:pPr marL="0" indent="0">
              <a:buFont typeface="Arial" panose="020B0604020202090204" pitchFamily="34" charset="0"/>
            </a:pPr>
            <a:endParaRPr kumimoji="1" lang="zh-CN" altLang="en-US" sz="3200" i="1" dirty="0">
              <a:solidFill>
                <a:schemeClr val="accent1"/>
              </a:solidFill>
              <a:sym typeface="+mn-ea"/>
            </a:endParaRPr>
          </a:p>
        </p:txBody>
      </p:sp>
      <p:pic>
        <p:nvPicPr>
          <p:cNvPr id="8" name="图片 7"/>
          <p:cNvPicPr>
            <a:picLocks noChangeAspect="1"/>
          </p:cNvPicPr>
          <p:nvPr/>
        </p:nvPicPr>
        <p:blipFill>
          <a:blip r:embed="rId1"/>
          <a:stretch>
            <a:fillRect/>
          </a:stretch>
        </p:blipFill>
        <p:spPr>
          <a:xfrm>
            <a:off x="11958320" y="5233670"/>
            <a:ext cx="12236450" cy="536194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账号多活</a:t>
            </a:r>
            <a:endParaRPr kumimoji="1" lang="zh-CN" altLang="en-US"/>
          </a:p>
        </p:txBody>
      </p:sp>
      <p:sp>
        <p:nvSpPr>
          <p:cNvPr id="7" name="文本占位符 6"/>
          <p:cNvSpPr>
            <a:spLocks noGrp="1"/>
          </p:cNvSpPr>
          <p:nvPr>
            <p:ph type="body" sz="quarter" idx="11"/>
          </p:nvPr>
        </p:nvSpPr>
        <p:spPr>
          <a:xfrm>
            <a:off x="2462530" y="2731770"/>
            <a:ext cx="10114280" cy="10003155"/>
          </a:xfrm>
        </p:spPr>
        <p:txBody>
          <a:bodyPr anchor="t" anchorCtr="0">
            <a:noAutofit/>
          </a:bodyPr>
          <a:p>
            <a:pPr marL="571500" indent="-571500">
              <a:buFont typeface="Arial" panose="020B0604020202090204" pitchFamily="34" charset="0"/>
              <a:buChar char="•"/>
            </a:pPr>
            <a:r>
              <a:rPr kumimoji="1" lang="zh-CN" altLang="en-US" dirty="0">
                <a:solidFill>
                  <a:schemeClr val="bg1"/>
                </a:solidFill>
                <a:sym typeface="+mn-ea"/>
              </a:rPr>
              <a:t>最终一致性</a:t>
            </a:r>
            <a:endParaRPr kumimoji="1" lang="zh-CN" altLang="en-US" dirty="0">
              <a:solidFill>
                <a:schemeClr val="bg1"/>
              </a:solidFill>
              <a:sym typeface="+mn-ea"/>
            </a:endParaRPr>
          </a:p>
          <a:p>
            <a:pPr>
              <a:buFont typeface="Arial" panose="020B0604020202090204" pitchFamily="34" charset="0"/>
            </a:pPr>
            <a:r>
              <a:rPr kumimoji="1" lang="zh-CN" altLang="en-US" sz="3600" i="1" dirty="0">
                <a:solidFill>
                  <a:schemeClr val="accent1"/>
                </a:solidFill>
                <a:sym typeface="+mn-ea"/>
              </a:rPr>
              <a:t>A 机房注册了一个用户，业务上不要求能够在50ms内就同步到所有机房，正常情况下要求5分钟同步到所有机房即可，异常情况下甚至可以允许1小时或者1天后能够一致。</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最终一致性在具体实现的时候，还需要根据不同的数据特征，进行差异化的处理，以满足业务需要。例如对“账号”信息来说，如果在 A 机房新注册的用户5分钟内正好跑到 B 机房了，此时 B 机房还没有这个用户的信息，为了保证业务的正确，B 机房就需要根据路由规则到 A 机房请求数据。</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1"/>
                </a:solidFill>
                <a:sym typeface="+mn-ea"/>
              </a:rPr>
              <a:t>而对“用户信息”来说，5分钟后同步也没有问题，也不需要采取其它措施来弥补，但还是会影响用户体验，即用户看到了旧的用户信息，这个问题怎么解决呢？</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932410" y="3895725"/>
            <a:ext cx="11318875" cy="7427595"/>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账号多活</a:t>
            </a:r>
            <a:endParaRPr kumimoji="1" lang="zh-CN" altLang="en-US"/>
          </a:p>
        </p:txBody>
      </p:sp>
      <p:pic>
        <p:nvPicPr>
          <p:cNvPr id="2" name="图片 1"/>
          <p:cNvPicPr>
            <a:picLocks noChangeAspect="1"/>
          </p:cNvPicPr>
          <p:nvPr/>
        </p:nvPicPr>
        <p:blipFill>
          <a:blip r:embed="rId1"/>
          <a:stretch>
            <a:fillRect/>
          </a:stretch>
        </p:blipFill>
        <p:spPr>
          <a:xfrm>
            <a:off x="3878580" y="2562860"/>
            <a:ext cx="16624935" cy="1082802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rPr>
              <a:t>多活系统</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bg1"/>
                </a:solidFill>
                <a:sym typeface="+mn-ea"/>
              </a:rPr>
              <a:t>账号多活</a:t>
            </a:r>
            <a:endParaRPr kumimoji="1" lang="zh-CN" altLang="en-US">
              <a:solidFill>
                <a:schemeClr val="accent1"/>
              </a:solidFill>
            </a:endParaRPr>
          </a:p>
          <a:p>
            <a:pPr marL="571500" indent="-571500">
              <a:buFont typeface="Arial" panose="020B0604020202090204" pitchFamily="34" charset="0"/>
              <a:buChar char="•"/>
            </a:pPr>
            <a:r>
              <a:rPr kumimoji="1" lang="zh-CN" altLang="en-US">
                <a:solidFill>
                  <a:schemeClr val="accent1"/>
                </a:solidFill>
                <a:sym typeface="+mn-ea"/>
              </a:rPr>
              <a:t>稿件多活</a:t>
            </a:r>
            <a:endParaRPr kumimoji="1" lang="zh-CN" altLang="en-US">
              <a:solidFill>
                <a:schemeClr val="bg1"/>
              </a:solidFill>
            </a:endParaRPr>
          </a:p>
          <a:p>
            <a:pPr>
              <a:buFont typeface="Arial" panose="020B0604020202090204" pitchFamily="34" charset="0"/>
            </a:pPr>
            <a:endParaRPr kumimoji="1" lang="zh-CN" altLang="en-US">
              <a:solidFill>
                <a:schemeClr val="bg1"/>
              </a:solidFill>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zh-CN" altLang="en-US"/>
              <a:t>稿件多活</a:t>
            </a:r>
            <a:endParaRPr kumimoji="1" lang="zh-CN" altLang="en-US"/>
          </a:p>
        </p:txBody>
      </p:sp>
      <p:pic>
        <p:nvPicPr>
          <p:cNvPr id="2" name="图片 1"/>
          <p:cNvPicPr>
            <a:picLocks noChangeAspect="1"/>
          </p:cNvPicPr>
          <p:nvPr/>
        </p:nvPicPr>
        <p:blipFill>
          <a:blip r:embed="rId1"/>
          <a:stretch>
            <a:fillRect/>
          </a:stretch>
        </p:blipFill>
        <p:spPr>
          <a:xfrm>
            <a:off x="3387090" y="2626995"/>
            <a:ext cx="17607915" cy="1025461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饿了么</a:t>
            </a:r>
            <a:endParaRPr lang="en-US" altLang="zh-CN">
              <a:sym typeface="+mn-ea"/>
            </a:endParaRPr>
          </a:p>
          <a:p>
            <a:pPr>
              <a:buFont typeface="Arial" panose="020B0604020202090204" pitchFamily="34" charset="0"/>
            </a:pPr>
            <a:r>
              <a:rPr lang="en-US" altLang="zh-CN">
                <a:sym typeface="+mn-ea"/>
              </a:rPr>
              <a:t>http://afghl.github.io/2018/02/11/distributed-system-multi-datacenter-1.html</a:t>
            </a:r>
            <a:endParaRPr lang="en-US" altLang="zh-CN">
              <a:sym typeface="+mn-ea"/>
            </a:endParaRPr>
          </a:p>
          <a:p>
            <a:pPr>
              <a:buFont typeface="Arial" panose="020B0604020202090204" pitchFamily="34" charset="0"/>
            </a:pPr>
            <a:r>
              <a:rPr lang="en-US" altLang="zh-CN">
                <a:sym typeface="+mn-ea"/>
              </a:rPr>
              <a:t>https://zhuanlan.zhihu.com/p/32009822</a:t>
            </a:r>
            <a:endParaRPr lang="en-US" altLang="zh-CN">
              <a:sym typeface="+mn-ea"/>
            </a:endParaRPr>
          </a:p>
          <a:p>
            <a:pPr>
              <a:buFont typeface="Arial" panose="020B0604020202090204" pitchFamily="34" charset="0"/>
            </a:pPr>
            <a:r>
              <a:rPr lang="en-US" altLang="zh-CN">
                <a:sym typeface="+mn-ea"/>
              </a:rPr>
              <a:t>https://zhuanlan.zhihu.com/p/32587960</a:t>
            </a:r>
            <a:endParaRPr lang="en-US" altLang="zh-CN">
              <a:sym typeface="+mn-ea"/>
            </a:endParaRPr>
          </a:p>
          <a:p>
            <a:pPr>
              <a:buFont typeface="Arial" panose="020B0604020202090204" pitchFamily="34" charset="0"/>
            </a:pPr>
            <a:r>
              <a:rPr lang="en-US" altLang="zh-CN">
                <a:sym typeface="+mn-ea"/>
              </a:rPr>
              <a:t>https://zhuanlan.zhihu.com/p/33430869</a:t>
            </a:r>
            <a:endParaRPr lang="en-US" altLang="zh-CN">
              <a:sym typeface="+mn-ea"/>
            </a:endParaRPr>
          </a:p>
          <a:p>
            <a:pPr>
              <a:buFont typeface="Arial" panose="020B0604020202090204" pitchFamily="34" charset="0"/>
            </a:pPr>
            <a:r>
              <a:rPr lang="en-US" altLang="zh-CN">
                <a:sym typeface="+mn-ea"/>
              </a:rPr>
              <a:t>https://zhuanlan.zhihu.com/p/34958596</a:t>
            </a:r>
            <a:endParaRPr lang="en-US" altLang="zh-CN">
              <a:sym typeface="+mn-ea"/>
            </a:endParaRPr>
          </a:p>
          <a:p>
            <a:pPr>
              <a:buFont typeface="Arial" panose="020B0604020202090204" pitchFamily="34" charset="0"/>
            </a:pPr>
            <a:r>
              <a:rPr lang="en-US" altLang="zh-CN">
                <a:sym typeface="+mn-ea"/>
              </a:rPr>
              <a:t>OPPO</a:t>
            </a:r>
            <a:endParaRPr lang="en-US" altLang="zh-CN">
              <a:sym typeface="+mn-ea"/>
            </a:endParaRPr>
          </a:p>
          <a:p>
            <a:pPr>
              <a:buFont typeface="Arial" panose="020B0604020202090204" pitchFamily="34" charset="0"/>
            </a:pPr>
            <a:r>
              <a:rPr lang="en-US" altLang="zh-CN">
                <a:sym typeface="+mn-ea"/>
              </a:rPr>
              <a:t>https://mp.weixin.qq.com/s/RQiurTi_pLkmIg_PSpZtvA</a:t>
            </a:r>
            <a:endParaRPr lang="en-US" altLang="zh-CN">
              <a:sym typeface="+mn-ea"/>
            </a:endParaRPr>
          </a:p>
          <a:p>
            <a:pPr>
              <a:buFont typeface="Arial" panose="020B0604020202090204" pitchFamily="34" charset="0"/>
            </a:pPr>
            <a:r>
              <a:rPr lang="en-US" altLang="zh-CN">
                <a:sym typeface="+mn-ea"/>
              </a:rPr>
              <a:t>https://mp.weixin.qq.com/s/LCn71j3hgm5Ij5tHYe8uoA</a:t>
            </a:r>
            <a:endParaRPr lang="en-US" altLang="zh-CN">
              <a:sym typeface="+mn-ea"/>
            </a:endParaRPr>
          </a:p>
          <a:p>
            <a:pPr>
              <a:buFont typeface="Arial" panose="020B0604020202090204" pitchFamily="34" charset="0"/>
            </a:pPr>
            <a:r>
              <a:rPr lang="en-US" altLang="zh-CN">
                <a:sym typeface="+mn-ea"/>
              </a:rPr>
              <a:t>Facebook</a:t>
            </a:r>
            <a:endParaRPr lang="en-US" altLang="zh-CN">
              <a:sym typeface="+mn-ea"/>
            </a:endParaRPr>
          </a:p>
          <a:p>
            <a:pPr>
              <a:buFont typeface="Arial" panose="020B0604020202090204" pitchFamily="34" charset="0"/>
            </a:pPr>
            <a:r>
              <a:rPr lang="en-US" altLang="zh-CN">
                <a:sym typeface="+mn-ea"/>
              </a:rPr>
              <a:t>https://zhuanlan.zhihu.com/p/20827183</a:t>
            </a:r>
            <a:endParaRPr lang="en-US" altLang="zh-CN">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阿里</a:t>
            </a:r>
            <a:endParaRPr lang="en-US" altLang="zh-CN">
              <a:sym typeface="+mn-ea"/>
            </a:endParaRPr>
          </a:p>
          <a:p>
            <a:pPr>
              <a:buFont typeface="Arial" panose="020B0604020202090204" pitchFamily="34" charset="0"/>
            </a:pPr>
            <a:r>
              <a:rPr lang="en-US" altLang="zh-CN">
                <a:sym typeface="+mn-ea"/>
              </a:rPr>
              <a:t>https://www.cnblogs.com/davidwang456/articles/8192860.html</a:t>
            </a:r>
            <a:endParaRPr lang="en-US" altLang="zh-CN">
              <a:sym typeface="+mn-ea"/>
            </a:endParaRPr>
          </a:p>
          <a:p>
            <a:pPr>
              <a:buFont typeface="Arial" panose="020B0604020202090204" pitchFamily="34" charset="0"/>
            </a:pPr>
            <a:r>
              <a:rPr lang="en-US" altLang="zh-CN">
                <a:sym typeface="+mn-ea"/>
              </a:rPr>
              <a:t>https://mp.weixin.qq.com/s/ty5GltO9M648OXSWgLe_Sg</a:t>
            </a:r>
            <a:endParaRPr lang="en-US" altLang="zh-CN">
              <a:sym typeface="+mn-ea"/>
            </a:endParaRPr>
          </a:p>
          <a:p>
            <a:pPr>
              <a:buFont typeface="Arial" panose="020B0604020202090204" pitchFamily="34" charset="0"/>
            </a:pPr>
            <a:r>
              <a:rPr lang="en-US" altLang="zh-CN">
                <a:sym typeface="+mn-ea"/>
              </a:rPr>
              <a:t>https://developer.aliyun.com/article/57715</a:t>
            </a:r>
            <a:endParaRPr lang="en-US" altLang="zh-CN">
              <a:sym typeface="+mn-ea"/>
            </a:endParaRPr>
          </a:p>
          <a:p>
            <a:pPr>
              <a:buFont typeface="Arial" panose="020B0604020202090204" pitchFamily="34" charset="0"/>
            </a:pPr>
            <a:r>
              <a:rPr lang="en-US" altLang="zh-CN">
                <a:sym typeface="+mn-ea"/>
              </a:rPr>
              <a:t>https://toutiao.io/posts/y8qekd/preview</a:t>
            </a:r>
            <a:endParaRPr lang="en-US" altLang="zh-CN">
              <a:sym typeface="+mn-ea"/>
            </a:endParaRPr>
          </a:p>
          <a:p>
            <a:pPr>
              <a:buFont typeface="Arial" panose="020B0604020202090204" pitchFamily="34" charset="0"/>
            </a:pPr>
            <a:r>
              <a:rPr lang="en-US" altLang="zh-CN">
                <a:sym typeface="+mn-ea"/>
              </a:rPr>
              <a:t>https://tech.antfin.com/community/articles/922</a:t>
            </a:r>
            <a:endParaRPr lang="en-US" altLang="zh-CN">
              <a:sym typeface="+mn-ea"/>
            </a:endParaRPr>
          </a:p>
          <a:p>
            <a:pPr>
              <a:buFont typeface="Arial" panose="020B0604020202090204" pitchFamily="34" charset="0"/>
            </a:pPr>
            <a:r>
              <a:rPr lang="en-US" altLang="zh-CN">
                <a:sym typeface="+mn-ea"/>
              </a:rPr>
              <a:t>苏宁</a:t>
            </a:r>
            <a:endParaRPr lang="en-US" altLang="zh-CN">
              <a:sym typeface="+mn-ea"/>
            </a:endParaRPr>
          </a:p>
          <a:p>
            <a:pPr>
              <a:buFont typeface="Arial" panose="020B0604020202090204" pitchFamily="34" charset="0"/>
            </a:pPr>
            <a:r>
              <a:rPr lang="en-US" altLang="zh-CN">
                <a:sym typeface="+mn-ea"/>
              </a:rPr>
              <a:t>https://mp.weixin.qq.com/s/WK8N4xFxCoUvSpXOwCVIXw</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https://mp.weixin.qq.com/s/ooPLV039BAGBsiDZagWNHw</a:t>
            </a:r>
            <a:endParaRPr lang="en-US" altLang="zh-CN">
              <a:sym typeface="+mn-ea"/>
            </a:endParaRPr>
          </a:p>
          <a:p>
            <a:pPr>
              <a:buFont typeface="Arial" panose="020B0604020202090204" pitchFamily="34" charset="0"/>
            </a:pPr>
            <a:r>
              <a:rPr lang="en-US" altLang="zh-CN">
                <a:sym typeface="+mn-ea"/>
              </a:rPr>
              <a:t>https://mp.weixin.qq.com/s/VPkQhJLl_ULwklP1sqF79g</a:t>
            </a:r>
            <a:endParaRPr lang="en-US" altLang="zh-CN">
              <a:sym typeface="+mn-ea"/>
            </a:endParaRPr>
          </a:p>
          <a:p>
            <a:pPr>
              <a:buFont typeface="Arial" panose="020B0604020202090204" pitchFamily="34" charset="0"/>
            </a:pPr>
            <a:r>
              <a:rPr lang="en-US" altLang="zh-CN">
                <a:sym typeface="+mn-ea"/>
              </a:rPr>
              <a:t>https://mp.weixin.qq.com/s/ty5GltO9M648OXSWgLe_Sg</a:t>
            </a:r>
            <a:endParaRPr lang="en-US" altLang="zh-CN">
              <a:sym typeface="+mn-ea"/>
            </a:endParaRPr>
          </a:p>
          <a:p>
            <a:pPr>
              <a:buFont typeface="Arial" panose="020B0604020202090204" pitchFamily="34" charset="0"/>
            </a:pPr>
            <a:r>
              <a:rPr lang="en-US" altLang="zh-CN">
                <a:sym typeface="+mn-ea"/>
              </a:rPr>
              <a:t>https://mp.weixin.qq.com/s/GdfYsuUajWP-OWo6lbmjVQ</a:t>
            </a:r>
            <a:endParaRPr lang="en-US" altLang="zh-CN">
              <a:sym typeface="+mn-ea"/>
            </a:endParaRPr>
          </a:p>
          <a:p>
            <a:pPr>
              <a:buFont typeface="Arial" panose="020B0604020202090204" pitchFamily="34" charset="0"/>
            </a:pPr>
            <a:r>
              <a:rPr lang="en-US" altLang="zh-CN">
                <a:sym typeface="+mn-ea"/>
              </a:rPr>
              <a:t>https://developer.aliyun.com/article/57715</a:t>
            </a:r>
            <a:endParaRPr lang="en-US" altLang="zh-CN">
              <a:sym typeface="+mn-ea"/>
            </a:endParaRPr>
          </a:p>
          <a:p>
            <a:pPr>
              <a:buFont typeface="Arial" panose="020B0604020202090204" pitchFamily="34" charset="0"/>
            </a:pPr>
            <a:r>
              <a:rPr lang="en-US" altLang="zh-CN">
                <a:sym typeface="+mn-ea"/>
              </a:rPr>
              <a:t>https://mp.weixin.qq.com/s/RQiurTi_pLkmIg_PSpZtvA</a:t>
            </a:r>
            <a:endParaRPr lang="en-US" altLang="zh-CN">
              <a:sym typeface="+mn-ea"/>
            </a:endParaRPr>
          </a:p>
          <a:p>
            <a:pPr>
              <a:buFont typeface="Arial" panose="020B0604020202090204" pitchFamily="34" charset="0"/>
            </a:pPr>
            <a:r>
              <a:rPr lang="en-US" altLang="zh-CN">
                <a:sym typeface="+mn-ea"/>
              </a:rPr>
              <a:t>https://mp.weixin.qq.com/s/LCn71j3hgm5Ij5tHYe8uoA</a:t>
            </a:r>
            <a:endParaRPr lang="en-US" altLang="zh-CN">
              <a:sym typeface="+mn-ea"/>
            </a:endParaRPr>
          </a:p>
          <a:p>
            <a:pPr>
              <a:buFont typeface="Arial" panose="020B0604020202090204" pitchFamily="34" charset="0"/>
            </a:pPr>
            <a:r>
              <a:rPr lang="en-US" altLang="zh-CN">
                <a:sym typeface="+mn-ea"/>
              </a:rPr>
              <a:t>http://afghl.github.io/2018/02/11/distributed-system-multi-datacenter-1.html</a:t>
            </a:r>
            <a:endParaRPr lang="en-US" altLang="zh-CN">
              <a:sym typeface="+mn-ea"/>
            </a:endParaRPr>
          </a:p>
          <a:p>
            <a:pPr>
              <a:buFont typeface="Arial" panose="020B0604020202090204" pitchFamily="34" charset="0"/>
            </a:pPr>
            <a:r>
              <a:rPr lang="en-US" altLang="zh-CN">
                <a:sym typeface="+mn-ea"/>
              </a:rPr>
              <a:t>https://zhuanlan.zhihu.com/p/42150666</a:t>
            </a:r>
            <a:endParaRPr lang="en-US" altLang="zh-CN">
              <a:sym typeface="+mn-ea"/>
            </a:endParaRPr>
          </a:p>
          <a:p>
            <a:pPr>
              <a:buFont typeface="Arial" panose="020B0604020202090204" pitchFamily="34" charset="0"/>
            </a:pPr>
            <a:r>
              <a:rPr lang="en-US" altLang="zh-CN">
                <a:sym typeface="+mn-ea"/>
              </a:rPr>
              <a:t>https://zhuanlan.zhihu.com/p/20827183</a:t>
            </a:r>
            <a:endParaRPr lang="en-US" altLang="zh-CN">
              <a:sym typeface="+mn-ea"/>
            </a:endParaRPr>
          </a:p>
          <a:p>
            <a:pPr>
              <a:buFont typeface="Arial" panose="020B0604020202090204" pitchFamily="34" charset="0"/>
            </a:pPr>
            <a:r>
              <a:rPr lang="en-US" altLang="zh-CN">
                <a:sym typeface="+mn-ea"/>
              </a:rPr>
              <a:t>https://myslide.cn/slides/733</a:t>
            </a:r>
            <a:endParaRPr lang="en-US" altLang="zh-CN">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https://blog.csdn.net/u012422829/article/details/83718296</a:t>
            </a:r>
            <a:endParaRPr lang="en-US" altLang="zh-CN">
              <a:sym typeface="+mn-ea"/>
            </a:endParaRPr>
          </a:p>
          <a:p>
            <a:pPr>
              <a:buFont typeface="Arial" panose="020B0604020202090204" pitchFamily="34" charset="0"/>
            </a:pPr>
            <a:r>
              <a:rPr lang="en-US" altLang="zh-CN">
                <a:sym typeface="+mn-ea"/>
              </a:rPr>
              <a:t>https://blog.csdn.net/u012422829/article/details/83932829</a:t>
            </a:r>
            <a:endParaRPr lang="en-US" altLang="zh-CN">
              <a:sym typeface="+mn-ea"/>
            </a:endParaRPr>
          </a:p>
          <a:p>
            <a:pPr>
              <a:buFont typeface="Arial" panose="020B0604020202090204" pitchFamily="34" charset="0"/>
            </a:pPr>
            <a:r>
              <a:rPr lang="en-US" altLang="zh-CN">
                <a:sym typeface="+mn-ea"/>
              </a:rPr>
              <a:t>https://www.cnblogs.com/king0101/p/11908305.html</a:t>
            </a:r>
            <a:endParaRPr lang="en-US" altLang="zh-CN">
              <a:sym typeface="+mn-ea"/>
            </a:endParaRPr>
          </a:p>
          <a:p>
            <a:pPr>
              <a:buFont typeface="Arial" panose="020B0604020202090204" pitchFamily="34" charset="0"/>
            </a:pPr>
            <a:r>
              <a:rPr lang="en-US" altLang="zh-CN">
                <a:sym typeface="+mn-ea"/>
              </a:rPr>
              <a:t>https://mp.weixin.qq.com/s/WK8N4xFxCoUvSpXOwCVIXw</a:t>
            </a:r>
            <a:endParaRPr lang="en-US" altLang="zh-CN">
              <a:sym typeface="+mn-ea"/>
            </a:endParaRPr>
          </a:p>
          <a:p>
            <a:pPr>
              <a:buFont typeface="Arial" panose="020B0604020202090204" pitchFamily="34" charset="0"/>
            </a:pPr>
            <a:r>
              <a:rPr lang="en-US" altLang="zh-CN">
                <a:sym typeface="+mn-ea"/>
              </a:rPr>
              <a:t>https://mp.weixin.qq.com/s/jd9Os1OAyCXZ8rXw8ZIQmg</a:t>
            </a:r>
            <a:endParaRPr lang="en-US" altLang="zh-CN">
              <a:sym typeface="+mn-ea"/>
            </a:endParaRPr>
          </a:p>
          <a:p>
            <a:pPr>
              <a:buFont typeface="Arial" panose="020B0604020202090204" pitchFamily="34" charset="0"/>
            </a:pPr>
            <a:r>
              <a:rPr lang="en-US" altLang="zh-CN">
                <a:sym typeface="+mn-ea"/>
              </a:rPr>
              <a:t>https://cloud.tencent.com/developer/article/1441455</a:t>
            </a:r>
            <a:endParaRPr lang="en-US" altLang="zh-CN">
              <a:sym typeface="+mn-ea"/>
            </a:endParaRPr>
          </a:p>
          <a:p>
            <a:pPr>
              <a:buFont typeface="Arial" panose="020B0604020202090204" pitchFamily="34" charset="0"/>
            </a:pPr>
            <a:r>
              <a:rPr lang="en-US" altLang="zh-CN">
                <a:sym typeface="+mn-ea"/>
              </a:rPr>
              <a:t>https://mp.weixin.qq.com/s/RQiurTi_pLkmIg_PSpZtvA</a:t>
            </a:r>
            <a:endParaRPr lang="en-US" altLang="zh-CN">
              <a:sym typeface="+mn-ea"/>
            </a:endParaRPr>
          </a:p>
          <a:p>
            <a:pPr>
              <a:buFont typeface="Arial" panose="020B0604020202090204" pitchFamily="34" charset="0"/>
            </a:pPr>
            <a:r>
              <a:rPr lang="en-US" altLang="zh-CN">
                <a:sym typeface="+mn-ea"/>
              </a:rPr>
              <a:t>https://help.aliyun.com/document_detail/72721.html</a:t>
            </a:r>
            <a:endParaRPr lang="en-US" altLang="zh-CN">
              <a:sym typeface="+mn-ea"/>
            </a:endParaRPr>
          </a:p>
          <a:p>
            <a:pPr>
              <a:buFont typeface="Arial" panose="020B0604020202090204" pitchFamily="34" charset="0"/>
            </a:pPr>
            <a:r>
              <a:rPr lang="en-US" altLang="zh-CN">
                <a:sym typeface="+mn-ea"/>
              </a:rPr>
              <a:t>https://mp.weixin.qq.com/s/h_KWwzPzszrdGq5kcCudRA</a:t>
            </a:r>
            <a:endParaRPr lang="en-US" altLang="zh-CN">
              <a:sym typeface="+mn-ea"/>
            </a:endParaRPr>
          </a:p>
          <a:p>
            <a:pPr>
              <a:buFont typeface="Arial" panose="020B0604020202090204" pitchFamily="34" charset="0"/>
            </a:pPr>
            <a:r>
              <a:rPr lang="en-US" altLang="zh-CN">
                <a:sym typeface="+mn-ea"/>
              </a:rPr>
              <a:t>https://www.cnblogs.com/davidwang456/articles/8192860.html</a:t>
            </a:r>
            <a:endParaRPr lang="en-US" altLang="zh-CN">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https://mp.weixin.qq.com/s/GdfYsuUajWP-OWo6lbmjVQ</a:t>
            </a:r>
            <a:endParaRPr lang="en-US" altLang="zh-CN">
              <a:sym typeface="+mn-ea"/>
            </a:endParaRPr>
          </a:p>
          <a:p>
            <a:pPr>
              <a:buFont typeface="Arial" panose="020B0604020202090204" pitchFamily="34" charset="0"/>
            </a:pPr>
            <a:r>
              <a:rPr lang="en-US" altLang="zh-CN">
                <a:sym typeface="+mn-ea"/>
              </a:rPr>
              <a:t>https://www.cnblogs.com/king0101/p/11908305.html</a:t>
            </a:r>
            <a:endParaRPr lang="en-US" altLang="zh-CN">
              <a:sym typeface="+mn-ea"/>
            </a:endParaRPr>
          </a:p>
          <a:p>
            <a:pPr>
              <a:buFont typeface="Arial" panose="020B0604020202090204" pitchFamily="34" charset="0"/>
            </a:pPr>
            <a:r>
              <a:rPr lang="en-US" altLang="zh-CN">
                <a:sym typeface="+mn-ea"/>
              </a:rPr>
              <a:t>https://zhuanlan.zhihu.com/p/42150666</a:t>
            </a:r>
            <a:endParaRPr lang="en-US" altLang="zh-CN">
              <a:sym typeface="+mn-ea"/>
            </a:endParaRPr>
          </a:p>
          <a:p>
            <a:pPr>
              <a:buFont typeface="Arial" panose="020B0604020202090204" pitchFamily="34" charset="0"/>
            </a:pPr>
            <a:r>
              <a:rPr lang="en-US" altLang="zh-CN">
                <a:sym typeface="+mn-ea"/>
              </a:rPr>
              <a:t>https://help.aliyun.com/document_detail/72721.html</a:t>
            </a:r>
            <a:endParaRPr lang="en-US" altLang="zh-CN">
              <a:sym typeface="+mn-ea"/>
            </a:endParaRPr>
          </a:p>
          <a:p>
            <a:pPr>
              <a:buFont typeface="Arial" panose="020B0604020202090204" pitchFamily="34" charset="0"/>
            </a:pPr>
            <a:r>
              <a:rPr lang="en-US" altLang="zh-CN">
                <a:sym typeface="+mn-ea"/>
              </a:rPr>
              <a:t>https://blog.csdn.net/u012422829/article/details/83718296</a:t>
            </a:r>
            <a:endParaRPr lang="en-US" altLang="zh-CN">
              <a:sym typeface="+mn-ea"/>
            </a:endParaRPr>
          </a:p>
          <a:p>
            <a:pPr>
              <a:buFont typeface="Arial" panose="020B0604020202090204" pitchFamily="34" charset="0"/>
            </a:pPr>
            <a:r>
              <a:rPr lang="en-US" altLang="zh-CN">
                <a:sym typeface="+mn-ea"/>
              </a:rPr>
              <a:t>https://blog.csdn.net/u012422829/article/details/83932829</a:t>
            </a:r>
            <a:endParaRPr lang="en-US" altLang="zh-CN">
              <a:sym typeface="+mn-ea"/>
            </a:endParaRPr>
          </a:p>
          <a:p>
            <a:pPr>
              <a:buFont typeface="Arial" panose="020B0604020202090204" pitchFamily="34" charset="0"/>
            </a:pPr>
            <a:r>
              <a:rPr lang="en-US" altLang="zh-CN">
                <a:sym typeface="+mn-ea"/>
              </a:rPr>
              <a:t>https://mp.weixin.qq.com/s/jd9Os1OAyCXZ8rXw8ZIQmg</a:t>
            </a:r>
            <a:endParaRPr lang="en-US" altLang="zh-CN">
              <a:sym typeface="+mn-ea"/>
            </a:endParaRPr>
          </a:p>
          <a:p>
            <a:pPr>
              <a:buFont typeface="Arial" panose="020B0604020202090204" pitchFamily="34" charset="0"/>
            </a:pPr>
            <a:r>
              <a:rPr lang="en-US" altLang="zh-CN">
                <a:sym typeface="+mn-ea"/>
              </a:rPr>
              <a:t>https://mp.weixin.qq.com/s?__biz=MzI3MDA2OTE0Nw==&amp;mid=2247483726&amp;idx=1&amp;sn=a086311f82f24ca704286dfde97d23f9&amp;chksm=ead7fdbadda074ac90d5603ee005ffd60660e84cf0cf795981c4ce22ec622aaeeff101e1b66f&amp;scene=21#wechat_redirect</a:t>
            </a:r>
            <a:endParaRPr lang="en-US" altLang="zh-CN">
              <a:sym typeface="+mn-ea"/>
            </a:endParaRPr>
          </a:p>
          <a:p>
            <a:pPr>
              <a:buFont typeface="Arial" panose="020B0604020202090204" pitchFamily="34" charset="0"/>
            </a:pPr>
            <a:r>
              <a:rPr lang="en-US" altLang="zh-CN">
                <a:sym typeface="+mn-ea"/>
              </a:rPr>
              <a:t>https://cloud.tencent.com/developer/article/1042081?from=article.detail.1441455</a:t>
            </a:r>
            <a:endParaRPr lang="en-US" altLang="zh-CN">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 </a:t>
            </a:r>
            <a:r>
              <a:rPr kumimoji="1" lang="zh-CN" altLang="en-US"/>
              <a:t>问题</a:t>
            </a:r>
            <a:endParaRPr kumimoji="1" lang="zh-CN" altLang="en-US"/>
          </a:p>
        </p:txBody>
      </p:sp>
      <p:sp>
        <p:nvSpPr>
          <p:cNvPr id="7" name="文本占位符 6"/>
          <p:cNvSpPr>
            <a:spLocks noGrp="1"/>
          </p:cNvSpPr>
          <p:nvPr>
            <p:ph type="body" sz="quarter" idx="11"/>
          </p:nvPr>
        </p:nvSpPr>
        <p:spPr>
          <a:xfrm>
            <a:off x="2462530" y="2731770"/>
            <a:ext cx="9603105" cy="10365105"/>
          </a:xfrm>
        </p:spPr>
        <p:txBody>
          <a:bodyPr anchor="t" anchorCtr="0">
            <a:noAutofit/>
          </a:bodyPr>
          <a:lstStyle/>
          <a:p>
            <a:pPr marL="0" indent="0">
              <a:buFont typeface="Arial" panose="020B0604020202090204" pitchFamily="34" charset="0"/>
            </a:pPr>
            <a:r>
              <a:rPr lang="zh-CN" altLang="en-US" dirty="0">
                <a:sym typeface="+mn-ea"/>
              </a:rPr>
              <a:t>域名缓存就是 LocalDNS 缓存了业务的域名的解析结果，不向权威 DNS 发起递归。</a:t>
            </a:r>
            <a:endParaRPr lang="zh-CN" altLang="en-US" sz="3600" dirty="0"/>
          </a:p>
          <a:p>
            <a:pPr marL="285750" indent="-285750">
              <a:buFont typeface="Arial" panose="020B0604020202090204" pitchFamily="34" charset="0"/>
              <a:buChar char="•"/>
            </a:pPr>
            <a:r>
              <a:rPr lang="zh-CN" altLang="en-US" sz="3200" i="1" dirty="0">
                <a:solidFill>
                  <a:schemeClr val="accent1"/>
                </a:solidFill>
                <a:sym typeface="+mn-ea"/>
              </a:rPr>
              <a:t>保证用户访问流量在本网内消化：国内的各互联网接入运营商的带宽资源、网间结算费用、IDC 机房分布、网内 ICP 资源分布等存在较大差异。为了保证网内用户的访问质量，同时减少跨网结算，运营商在网内搭建了内容缓存服务器，通过把域名强行指向内容缓存服务器的 IP 地址，就实现了把本地本网流量完全留在了本地的目的</a:t>
            </a:r>
            <a:r>
              <a:rPr lang="zh-CN" altLang="en-US" sz="3200" i="1" dirty="0">
                <a:solidFill>
                  <a:schemeClr val="accent1"/>
                </a:solidFill>
              </a:rPr>
              <a:t>。</a:t>
            </a:r>
            <a:endParaRPr lang="zh-CN" altLang="en-US" sz="3200" i="1" dirty="0">
              <a:solidFill>
                <a:schemeClr val="accent1"/>
              </a:solidFill>
            </a:endParaRPr>
          </a:p>
          <a:p>
            <a:pPr marL="285750" indent="-285750">
              <a:buFont typeface="Arial" panose="020B0604020202090204" pitchFamily="34" charset="0"/>
              <a:buChar char="•"/>
            </a:pPr>
            <a:r>
              <a:rPr lang="zh-CN" altLang="en-US" sz="3200" i="1" dirty="0">
                <a:solidFill>
                  <a:schemeClr val="accent1"/>
                </a:solidFill>
                <a:sym typeface="+mn-ea"/>
              </a:rPr>
              <a:t>推送广告：有部分 LocalDNS 会把部分域名解析结果的所指向的内容缓存，并替换成第三方广告联盟的广告。</a:t>
            </a:r>
            <a:endParaRPr lang="zh-CN" altLang="en-US" sz="3200" i="1" dirty="0">
              <a:solidFill>
                <a:schemeClr val="accent1"/>
              </a:solidFill>
            </a:endParaRPr>
          </a:p>
          <a:p>
            <a:pPr marL="0" indent="0">
              <a:buFont typeface="Arial" panose="020B0604020202090204" pitchFamily="34" charset="0"/>
            </a:pPr>
            <a:endParaRPr kumimoji="1" lang="zh-CN" altLang="en-US" sz="32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491085" y="4410710"/>
            <a:ext cx="11305540" cy="593852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 </a:t>
            </a:r>
            <a:r>
              <a:rPr kumimoji="1" lang="zh-CN" altLang="en-US"/>
              <a:t>问题</a:t>
            </a:r>
            <a:endParaRPr kumimoji="1" lang="zh-CN" altLang="en-US"/>
          </a:p>
        </p:txBody>
      </p:sp>
      <p:sp>
        <p:nvSpPr>
          <p:cNvPr id="7" name="文本占位符 6"/>
          <p:cNvSpPr>
            <a:spLocks noGrp="1"/>
          </p:cNvSpPr>
          <p:nvPr>
            <p:ph type="body" sz="quarter" idx="11"/>
          </p:nvPr>
        </p:nvSpPr>
        <p:spPr>
          <a:xfrm>
            <a:off x="2462530" y="2731770"/>
            <a:ext cx="9027795" cy="10365105"/>
          </a:xfrm>
        </p:spPr>
        <p:txBody>
          <a:bodyPr anchor="t" anchorCtr="0">
            <a:noAutofit/>
          </a:bodyPr>
          <a:lstStyle/>
          <a:p>
            <a:pPr marL="0" indent="0">
              <a:buFont typeface="Arial" panose="020B0604020202090204" pitchFamily="34" charset="0"/>
            </a:pPr>
            <a:r>
              <a:rPr lang="zh-CN" altLang="en-US" dirty="0">
                <a:sym typeface="+mn-ea"/>
              </a:rPr>
              <a:t>除了域名缓存以外，运营商的 LocalDNS 还存在解析转发的现象。</a:t>
            </a:r>
            <a:endParaRPr lang="zh-CN" altLang="en-US" sz="3600" dirty="0">
              <a:sym typeface="+mn-ea"/>
            </a:endParaRPr>
          </a:p>
          <a:p>
            <a:pPr marL="0" indent="0">
              <a:buFont typeface="Arial" panose="020B0604020202090204" pitchFamily="34" charset="0"/>
            </a:pPr>
            <a:r>
              <a:rPr lang="zh-CN" altLang="en-US" sz="3600" i="1" dirty="0">
                <a:solidFill>
                  <a:schemeClr val="accent1"/>
                </a:solidFill>
                <a:sym typeface="+mn-ea"/>
              </a:rPr>
              <a:t>解析转发是指运营商自身不进行域名递归解析，而是把域名解析请求转发到其它运营商的递归 DNS 上的行为。</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1617960" y="3244215"/>
            <a:ext cx="12505055" cy="839533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kumimoji="1" lang="en-US" altLang="zh-CN"/>
              <a:t>DNS </a:t>
            </a:r>
            <a:r>
              <a:rPr kumimoji="1" lang="zh-CN" altLang="en-US"/>
              <a:t>问题</a:t>
            </a:r>
            <a:endParaRPr kumimoji="1" lang="zh-CN" altLang="en-US"/>
          </a:p>
        </p:txBody>
      </p:sp>
      <p:sp>
        <p:nvSpPr>
          <p:cNvPr id="7" name="文本占位符 6"/>
          <p:cNvSpPr>
            <a:spLocks noGrp="1"/>
          </p:cNvSpPr>
          <p:nvPr>
            <p:ph type="body" sz="quarter" idx="11"/>
          </p:nvPr>
        </p:nvSpPr>
        <p:spPr>
          <a:xfrm>
            <a:off x="2462530" y="2731770"/>
            <a:ext cx="8451850" cy="10365105"/>
          </a:xfrm>
        </p:spPr>
        <p:txBody>
          <a:bodyPr anchor="t" anchorCtr="0">
            <a:noAutofit/>
          </a:bodyPr>
          <a:lstStyle/>
          <a:p>
            <a:pPr marL="0" indent="0">
              <a:buFont typeface="Arial" panose="020B0604020202090204" pitchFamily="34" charset="0"/>
            </a:pPr>
            <a:r>
              <a:rPr lang="zh-CN" altLang="en-US" dirty="0">
                <a:sym typeface="+mn-ea"/>
              </a:rPr>
              <a:t>而部分小运营商为了节省资源，就直接将解析请求转发到了其它运营的递归 LocalDNS 上去了。</a:t>
            </a:r>
            <a:endParaRPr lang="zh-CN" altLang="en-US" sz="3600" dirty="0"/>
          </a:p>
          <a:p>
            <a:pPr marL="0" indent="0">
              <a:buFont typeface="Arial" panose="020B0604020202090204" pitchFamily="34" charset="0"/>
            </a:pPr>
            <a:r>
              <a:rPr lang="zh-CN" altLang="en-US" sz="3600" i="1" dirty="0">
                <a:solidFill>
                  <a:schemeClr val="accent1"/>
                </a:solidFill>
                <a:sym typeface="+mn-ea"/>
              </a:rPr>
              <a:t>这样的直接后果就是权威 DNS 收到的域名解析请求的来源 IP 就成了其它运营商的 IP，最终导致用户流量被导向了错误的 IDC，用户访问变慢。</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1045825" y="4776470"/>
            <a:ext cx="13338175" cy="627634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12711</Words>
  <Application>WPS 演示</Application>
  <PresentationFormat>自定义</PresentationFormat>
  <Paragraphs>447</Paragraphs>
  <Slides>68</Slides>
  <Notes>61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68</vt:i4>
      </vt:variant>
    </vt:vector>
  </HeadingPairs>
  <TitlesOfParts>
    <vt:vector size="84"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汉仪旗黑</vt:lpstr>
      <vt:lpstr>宋体</vt:lpstr>
      <vt:lpstr>汉仪书宋二KW</vt:lpstr>
      <vt:lpstr>微软雅黑</vt:lpstr>
      <vt:lpstr>Arial Unicode MS</vt:lpstr>
      <vt:lpstr>White</vt:lpstr>
      <vt:lpstr>PowerPoint 演示文稿</vt:lpstr>
      <vt:lpstr>PowerPoint 演示文稿</vt:lpstr>
      <vt:lpstr>DNS 介绍</vt:lpstr>
      <vt:lpstr>DNS</vt:lpstr>
      <vt:lpstr>PowerPoint 演示文稿</vt:lpstr>
      <vt:lpstr>DNS 问题</vt:lpstr>
      <vt:lpstr>DNS 问题</vt:lpstr>
      <vt:lpstr>DNS 问题</vt:lpstr>
      <vt:lpstr>DNS 问题</vt:lpstr>
      <vt:lpstr>DNS 问题</vt:lpstr>
      <vt:lpstr>PowerPoint 演示文稿</vt:lpstr>
      <vt:lpstr>高可用 DNS 设计</vt:lpstr>
      <vt:lpstr>高可用 DNS 设计</vt:lpstr>
      <vt:lpstr>PowerPoint 演示文稿</vt:lpstr>
      <vt:lpstr>高可用 DNS 设计</vt:lpstr>
      <vt:lpstr>高可用 DNS 设计</vt:lpstr>
      <vt:lpstr>高可用 DNS 设计</vt:lpstr>
      <vt:lpstr>高可用 DNS 设计</vt:lpstr>
      <vt:lpstr>PowerPoint 演示文稿</vt:lpstr>
      <vt:lpstr>CDN 系统架构</vt:lpstr>
      <vt:lpstr>CDN 系统架构</vt:lpstr>
      <vt:lpstr>CDN 系统架构</vt:lpstr>
      <vt:lpstr>PowerPoint 演示文稿</vt:lpstr>
      <vt:lpstr>CDN 数据一致性</vt:lpstr>
      <vt:lpstr>CDN 数据一致性</vt:lpstr>
      <vt:lpstr>PowerPoint 演示文稿</vt:lpstr>
      <vt:lpstr>静态 CDN 加速</vt:lpstr>
      <vt:lpstr>动态 CDN 加速</vt:lpstr>
      <vt:lpstr>PowerPoint 演示文稿</vt:lpstr>
      <vt:lpstr>多活系统</vt:lpstr>
      <vt:lpstr>多活系统</vt:lpstr>
      <vt:lpstr>多活系统</vt:lpstr>
      <vt:lpstr>多活系统</vt:lpstr>
      <vt:lpstr>多活系统</vt:lpstr>
      <vt:lpstr>饿了么多活</vt:lpstr>
      <vt:lpstr>饿了么多活</vt:lpstr>
      <vt:lpstr>饿了么多活</vt:lpstr>
      <vt:lpstr>饿了么多活</vt:lpstr>
      <vt:lpstr>饿了么多活</vt:lpstr>
      <vt:lpstr>饿了么多活</vt:lpstr>
      <vt:lpstr>饿了么多活</vt:lpstr>
      <vt:lpstr>阿里多活</vt:lpstr>
      <vt:lpstr>阿里多活</vt:lpstr>
      <vt:lpstr>阿里多活</vt:lpstr>
      <vt:lpstr>阿里多活</vt:lpstr>
      <vt:lpstr>阿里多活</vt:lpstr>
      <vt:lpstr>阿里多活</vt:lpstr>
      <vt:lpstr>苏宁多活</vt:lpstr>
      <vt:lpstr>苏宁多活</vt:lpstr>
      <vt:lpstr>苏宁多活</vt:lpstr>
      <vt:lpstr>Facebook Memcache 一致性</vt:lpstr>
      <vt:lpstr>微信朋友圈异地多活</vt:lpstr>
      <vt:lpstr>微信朋友圈异地多活</vt:lpstr>
      <vt:lpstr>微信朋友圈异地多活</vt:lpstr>
      <vt:lpstr>微信朋友圈异地多活</vt:lpstr>
      <vt:lpstr>微信朋友圈异地多活</vt:lpstr>
      <vt:lpstr>PowerPoint 演示文稿</vt:lpstr>
      <vt:lpstr>账号多活</vt:lpstr>
      <vt:lpstr>账号多活</vt:lpstr>
      <vt:lpstr>账号多活</vt:lpstr>
      <vt:lpstr>账号多活</vt:lpstr>
      <vt:lpstr>PowerPoint 演示文稿</vt:lpstr>
      <vt:lpstr>稿件多活</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2906</cp:revision>
  <cp:lastPrinted>2021-06-22T12:44:00Z</cp:lastPrinted>
  <dcterms:created xsi:type="dcterms:W3CDTF">2021-06-22T12:44:00Z</dcterms:created>
  <dcterms:modified xsi:type="dcterms:W3CDTF">2021-06-22T12:44:00Z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2052-3.6.2.5883</vt:lpwstr>
  </property>
</Properties>
</file>